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61" r:id="rId6"/>
    <p:sldId id="258"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varScale="1">
        <p:scale>
          <a:sx n="46" d="100"/>
          <a:sy n="46" d="100"/>
        </p:scale>
        <p:origin x="12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80C7BE9-738C-954C-A0E8-0EB1C0098F17}" type="datetimeFigureOut">
              <a:rPr lang="en-US"/>
              <a:pPr/>
              <a:t>2/13/2014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1AD90BA-A4A1-41C2-9DD3-1F9AED156E09}" type="slidenum">
              <a: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0C7BE9-738C-954C-A0E8-0EB1C0098F17}" type="datetimeFigureOut">
              <a:rPr lang="en-US"/>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4064D-9BB4-C64E-B57E-97CD403FB2DE}"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0C7BE9-738C-954C-A0E8-0EB1C0098F17}" type="datetimeFigureOut">
              <a:rPr lang="en-US"/>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4064D-9BB4-C64E-B57E-97CD403FB2DE}"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80C7BE9-738C-954C-A0E8-0EB1C0098F17}" type="datetimeFigureOut">
              <a:rPr lang="en-US"/>
              <a:pPr/>
              <a:t>2/13/2014</a:t>
            </a:fld>
            <a:endParaRPr lang="en-US"/>
          </a:p>
        </p:txBody>
      </p:sp>
      <p:sp>
        <p:nvSpPr>
          <p:cNvPr id="9" name="Slide Number Placeholder 8"/>
          <p:cNvSpPr>
            <a:spLocks noGrp="1"/>
          </p:cNvSpPr>
          <p:nvPr>
            <p:ph type="sldNum" sz="quarter" idx="15"/>
          </p:nvPr>
        </p:nvSpPr>
        <p:spPr/>
        <p:txBody>
          <a:bodyPr rtlCol="0"/>
          <a:lstStyle/>
          <a:p>
            <a:fld id="{DFE4064D-9BB4-C64E-B57E-97CD403FB2DE}" type="slidenum">
              <a:rPr/>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80C7BE9-738C-954C-A0E8-0EB1C0098F17}" type="datetimeFigureOut">
              <a:rPr lang="en-US"/>
              <a:pPr/>
              <a:t>2/13/2014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FE4064D-9BB4-C64E-B57E-97CD403FB2DE}" type="slidenum">
              <a: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80C7BE9-738C-954C-A0E8-0EB1C0098F17}" type="datetimeFigureOut">
              <a:rPr lang="en-US"/>
              <a:pPr/>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4064D-9BB4-C64E-B57E-97CD403FB2DE}" type="slidenum">
              <a: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80C7BE9-738C-954C-A0E8-0EB1C0098F17}" type="datetimeFigureOut">
              <a:rPr lang="en-US"/>
              <a:pPr/>
              <a:t>2/13/2014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4064D-9BB4-C64E-B57E-97CD403FB2DE}" type="slidenum">
              <a: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80C7BE9-738C-954C-A0E8-0EB1C0098F17}" type="datetimeFigureOut">
              <a:rPr lang="en-US"/>
              <a:pPr/>
              <a:t>2/13/2014</a:t>
            </a:fld>
            <a:endParaRPr lang="en-US"/>
          </a:p>
        </p:txBody>
      </p:sp>
      <p:sp>
        <p:nvSpPr>
          <p:cNvPr id="7" name="Slide Number Placeholder 6"/>
          <p:cNvSpPr>
            <a:spLocks noGrp="1"/>
          </p:cNvSpPr>
          <p:nvPr>
            <p:ph type="sldNum" sz="quarter" idx="11"/>
          </p:nvPr>
        </p:nvSpPr>
        <p:spPr/>
        <p:txBody>
          <a:bodyPr rtlCol="0"/>
          <a:lstStyle/>
          <a:p>
            <a:fld id="{DFE4064D-9BB4-C64E-B57E-97CD403FB2DE}" type="slidenum">
              <a:rPr/>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C7BE9-738C-954C-A0E8-0EB1C0098F17}" type="datetimeFigureOut">
              <a:rPr lang="en-US"/>
              <a:pPr/>
              <a:t>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4064D-9BB4-C64E-B57E-97CD403FB2DE}"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80C7BE9-738C-954C-A0E8-0EB1C0098F17}" type="datetimeFigureOut">
              <a:rPr lang="en-US"/>
              <a:pPr/>
              <a:t>2/13/2014</a:t>
            </a:fld>
            <a:endParaRPr lang="en-US"/>
          </a:p>
        </p:txBody>
      </p:sp>
      <p:sp>
        <p:nvSpPr>
          <p:cNvPr id="22" name="Slide Number Placeholder 21"/>
          <p:cNvSpPr>
            <a:spLocks noGrp="1"/>
          </p:cNvSpPr>
          <p:nvPr>
            <p:ph type="sldNum" sz="quarter" idx="15"/>
          </p:nvPr>
        </p:nvSpPr>
        <p:spPr/>
        <p:txBody>
          <a:bodyPr rtlCol="0"/>
          <a:lstStyle/>
          <a:p>
            <a:fld id="{DFE4064D-9BB4-C64E-B57E-97CD403FB2DE}" type="slidenum">
              <a:rPr/>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80C7BE9-738C-954C-A0E8-0EB1C0098F17}" type="datetimeFigureOut">
              <a:rPr lang="en-US"/>
              <a:pPr/>
              <a:t>2/13/2014</a:t>
            </a:fld>
            <a:endParaRPr lang="en-US"/>
          </a:p>
        </p:txBody>
      </p:sp>
      <p:sp>
        <p:nvSpPr>
          <p:cNvPr id="18" name="Slide Number Placeholder 17"/>
          <p:cNvSpPr>
            <a:spLocks noGrp="1"/>
          </p:cNvSpPr>
          <p:nvPr>
            <p:ph type="sldNum" sz="quarter" idx="11"/>
          </p:nvPr>
        </p:nvSpPr>
        <p:spPr/>
        <p:txBody>
          <a:bodyPr rtlCol="0"/>
          <a:lstStyle/>
          <a:p>
            <a:fld id="{DFE4064D-9BB4-C64E-B57E-97CD403FB2DE}" type="slidenum">
              <a:rPr/>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0C7BE9-738C-954C-A0E8-0EB1C0098F17}" type="datetimeFigureOut">
              <a:rPr lang="en-US"/>
              <a:pPr/>
              <a:t>2/13/2014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FE4064D-9BB4-C64E-B57E-97CD403FB2DE}"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172200" cy="4191000"/>
          </a:xfrm>
        </p:spPr>
        <p:txBody>
          <a:bodyPr>
            <a:normAutofit/>
          </a:bodyPr>
          <a:lstStyle/>
          <a:p>
            <a:r>
              <a:rPr lang="el-GR">
                <a:solidFill>
                  <a:schemeClr val="accent3"/>
                </a:solidFill>
                <a:latin typeface="Minion Pro"/>
                <a:cs typeface="Minion Pro"/>
              </a:rPr>
              <a:t>ΔΙΚΤΥΟ ΚΕΕΠ</a:t>
            </a:r>
            <a:r>
              <a:rPr lang="el-GR">
                <a:latin typeface="Minion Pro"/>
                <a:cs typeface="Minion Pro"/>
              </a:rPr>
              <a:t/>
            </a:r>
            <a:br>
              <a:rPr lang="el-GR">
                <a:latin typeface="Minion Pro"/>
                <a:cs typeface="Minion Pro"/>
              </a:rPr>
            </a:br>
            <a:r>
              <a:rPr lang="el-GR">
                <a:latin typeface="Minion Pro"/>
                <a:cs typeface="Minion Pro"/>
              </a:rPr>
              <a:t/>
            </a:r>
            <a:br>
              <a:rPr lang="el-GR">
                <a:latin typeface="Minion Pro"/>
                <a:cs typeface="Minion Pro"/>
              </a:rPr>
            </a:br>
            <a:r>
              <a:rPr lang="el-GR">
                <a:latin typeface="Minion Pro"/>
                <a:cs typeface="Minion Pro"/>
              </a:rPr>
              <a:t>_______________________________</a:t>
            </a:r>
            <a:br>
              <a:rPr lang="el-GR">
                <a:latin typeface="Minion Pro"/>
                <a:cs typeface="Minion Pro"/>
              </a:rPr>
            </a:br>
            <a:r>
              <a:rPr lang="el-GR">
                <a:latin typeface="Minion Pro"/>
                <a:cs typeface="Minion Pro"/>
              </a:rPr>
              <a:t/>
            </a:r>
            <a:br>
              <a:rPr lang="el-GR">
                <a:latin typeface="Minion Pro"/>
                <a:cs typeface="Minion Pro"/>
              </a:rPr>
            </a:br>
            <a:r>
              <a:rPr lang="el-GR">
                <a:latin typeface="Minion Pro"/>
                <a:cs typeface="Minion Pro"/>
              </a:rPr>
              <a:t/>
            </a:r>
            <a:br>
              <a:rPr lang="el-GR">
                <a:latin typeface="Minion Pro"/>
                <a:cs typeface="Minion Pro"/>
              </a:rPr>
            </a:br>
            <a:r>
              <a:rPr lang="el-GR">
                <a:latin typeface="Minion Pro"/>
                <a:cs typeface="Minion Pro"/>
              </a:rPr>
              <a:t>ΚΕΝΤΡΟ ΑΓΙΟΥ ΔΗΜΗΤΡΙΟΥ</a:t>
            </a:r>
            <a:br>
              <a:rPr lang="el-GR">
                <a:latin typeface="Minion Pro"/>
                <a:cs typeface="Minion Pro"/>
              </a:rPr>
            </a:br>
            <a:r>
              <a:rPr lang="el-GR">
                <a:latin typeface="Minion Pro"/>
                <a:cs typeface="Minion Pro"/>
              </a:rPr>
              <a:t>&amp; ΑΓΙΟΥ ΓΡΗΓΟΡΙΟΥ ΠΑΛΑΜΑ</a:t>
            </a:r>
            <a:endParaRPr lang="en-US">
              <a:latin typeface="Minion Pro"/>
              <a:cs typeface="Minion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772400" cy="5254752"/>
          </a:xfrm>
        </p:spPr>
        <p:txBody>
          <a:bodyPr>
            <a:noAutofit/>
          </a:bodyPr>
          <a:lstStyle/>
          <a:p>
            <a:r>
              <a:rPr lang="el-GR" smtClean="0">
                <a:latin typeface="Minion Pro"/>
                <a:cs typeface="Minion Pro"/>
              </a:rPr>
              <a:t>Δ</a:t>
            </a:r>
            <a:r>
              <a:rPr lang="en-US" smtClean="0">
                <a:latin typeface="Minion Pro"/>
                <a:cs typeface="Minion Pro"/>
              </a:rPr>
              <a:t>ημιουργία ειδικής θεματικής Βιβλιοθήκης και Αρχείου μικροταινιών χειρογράφων για τη συστηματική έκδοση των έργων της Δημητρείου και της Παλαμικής γραμματείας </a:t>
            </a:r>
            <a:endParaRPr lang="el-GR" smtClean="0">
              <a:latin typeface="Minion Pro"/>
              <a:cs typeface="Minion Pro"/>
            </a:endParaRPr>
          </a:p>
          <a:p>
            <a:r>
              <a:rPr lang="el-GR" smtClean="0">
                <a:latin typeface="Minion Pro"/>
                <a:cs typeface="Minion Pro"/>
              </a:rPr>
              <a:t>Δ</a:t>
            </a:r>
            <a:r>
              <a:rPr lang="en-US" smtClean="0">
                <a:latin typeface="Minion Pro"/>
                <a:cs typeface="Minion Pro"/>
              </a:rPr>
              <a:t>ημιουργία ηλεκτρονικής πύλης για την προβολή της Δημητρείου γραμματείας και της Παλαμικής θεολογίας</a:t>
            </a:r>
            <a:endParaRPr lang="en-US">
              <a:latin typeface="Minion Pro"/>
              <a:cs typeface="Minion Pro"/>
            </a:endParaRPr>
          </a:p>
        </p:txBody>
      </p:sp>
      <p:sp>
        <p:nvSpPr>
          <p:cNvPr id="4" name="TextBox 3"/>
          <p:cNvSpPr txBox="1"/>
          <p:nvPr/>
        </p:nvSpPr>
        <p:spPr>
          <a:xfrm>
            <a:off x="457200" y="457200"/>
            <a:ext cx="8077200" cy="461665"/>
          </a:xfrm>
          <a:prstGeom prst="rect">
            <a:avLst/>
          </a:prstGeom>
          <a:noFill/>
        </p:spPr>
        <p:txBody>
          <a:bodyPr wrap="square" rtlCol="0">
            <a:spAutoFit/>
          </a:bodyPr>
          <a:lstStyle/>
          <a:p>
            <a:pPr algn="ctr">
              <a:spcAft>
                <a:spcPts val="1800"/>
              </a:spcAft>
            </a:pPr>
            <a:r>
              <a:rPr lang="el-GR" sz="2400" b="1">
                <a:solidFill>
                  <a:srgbClr val="B32C16"/>
                </a:solidFill>
                <a:latin typeface="Minion Pro"/>
                <a:cs typeface="Minion Pro"/>
              </a:rPr>
              <a:t>ΣΤΟΧΟΙ ΤΟΥ ΚΕΝΤΡΟΥ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napshot 2013-12-13 10-15-25.tiff"/>
          <p:cNvPicPr>
            <a:picLocks noGrp="1" noChangeAspect="1"/>
          </p:cNvPicPr>
          <p:nvPr>
            <p:ph sz="quarter" idx="1"/>
          </p:nvPr>
        </p:nvPicPr>
        <p:blipFill>
          <a:blip r:embed="rId2"/>
          <a:stretch>
            <a:fillRect/>
          </a:stretch>
        </p:blipFill>
        <p:spPr>
          <a:xfrm>
            <a:off x="1219200" y="228599"/>
            <a:ext cx="6858000" cy="651509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467600" cy="5254752"/>
          </a:xfrm>
        </p:spPr>
        <p:txBody>
          <a:bodyPr>
            <a:normAutofit/>
          </a:bodyPr>
          <a:lstStyle/>
          <a:p>
            <a:r>
              <a:rPr lang="el-GR">
                <a:latin typeface="Minion Pro"/>
                <a:cs typeface="Minion Pro"/>
              </a:rPr>
              <a:t>Αναγνωρισμένο Θεματικό Δίκτυο Έρευνας της Επιτροπής Ερευνών του ΑΠΘ</a:t>
            </a:r>
          </a:p>
          <a:p>
            <a:r>
              <a:rPr lang="el-GR">
                <a:latin typeface="Minion Pro"/>
                <a:cs typeface="Minion Pro"/>
              </a:rPr>
              <a:t>Επιστημονική υπεύθυνη: καθηγήτρια Δέσπω Αθ. Λιάλιου </a:t>
            </a:r>
          </a:p>
          <a:p>
            <a:r>
              <a:rPr lang="el-GR">
                <a:latin typeface="Minion Pro"/>
                <a:cs typeface="Minion Pro"/>
              </a:rPr>
              <a:t>Οργανωμένη ερευνητική ομάδα δεκατριών μελών ΔΕΠ του Τμήματος, που συνεργάζεται με μέλη ΔΕΠ του Τμήματος Θεολογίας και του Tμήματος Φιλολογίας του ΑΠΘ και συναδέλφους διαφόρων Ερευνητικών Κέντρων του εξωτερικούΛειτουργεί από το 2005 </a:t>
            </a:r>
          </a:p>
          <a:p>
            <a:r>
              <a:rPr lang="el-GR">
                <a:latin typeface="Minion Pro"/>
                <a:cs typeface="Minion Pro"/>
              </a:rPr>
              <a:t>Οργάνωση δύο ημερίδων κατ’ έτος για την έρευνα της γραμματείας των Αγίων Δημητρίου και Γρηγορίου του Παλαμά. </a:t>
            </a:r>
          </a:p>
          <a:p>
            <a:endParaRPr lang="en-US"/>
          </a:p>
        </p:txBody>
      </p:sp>
      <p:sp>
        <p:nvSpPr>
          <p:cNvPr id="4" name="TextBox 3"/>
          <p:cNvSpPr txBox="1"/>
          <p:nvPr/>
        </p:nvSpPr>
        <p:spPr>
          <a:xfrm>
            <a:off x="609600" y="457200"/>
            <a:ext cx="7772400" cy="461665"/>
          </a:xfrm>
          <a:prstGeom prst="rect">
            <a:avLst/>
          </a:prstGeom>
          <a:noFill/>
        </p:spPr>
        <p:txBody>
          <a:bodyPr wrap="square" rtlCol="0">
            <a:spAutoFit/>
          </a:bodyPr>
          <a:lstStyle/>
          <a:p>
            <a:pPr algn="ctr">
              <a:spcAft>
                <a:spcPts val="1800"/>
              </a:spcAft>
            </a:pPr>
            <a:r>
              <a:rPr lang="el-GR" sz="2400" b="1">
                <a:solidFill>
                  <a:srgbClr val="B32C16"/>
                </a:solidFill>
                <a:latin typeface="Minion Pro"/>
                <a:cs typeface="Minion Pro"/>
              </a:rPr>
              <a:t>ΤΑΥΤΟΤΗΤΑ ΤΟΥ ΔΙΚΤΥΟΥ ΚΕΕΠ</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924800" cy="5483352"/>
          </a:xfrm>
        </p:spPr>
        <p:txBody>
          <a:bodyPr>
            <a:normAutofit fontScale="55000" lnSpcReduction="20000"/>
          </a:bodyPr>
          <a:lstStyle/>
          <a:p>
            <a:pPr>
              <a:spcAft>
                <a:spcPts val="600"/>
              </a:spcAft>
            </a:pPr>
            <a:r>
              <a:rPr lang="el-GR" sz="4182">
                <a:latin typeface="Minion Pro"/>
                <a:cs typeface="Minion Pro"/>
              </a:rPr>
              <a:t>Η κωδικοποίηση των μεθοδολογικών και ερμηνευτικών αρχών της εκκλησιαστικής παραδόσεως</a:t>
            </a:r>
            <a:endParaRPr lang="en-US" sz="4182">
              <a:latin typeface="Minion Pro"/>
              <a:cs typeface="Minion Pro"/>
            </a:endParaRPr>
          </a:p>
          <a:p>
            <a:pPr>
              <a:spcAft>
                <a:spcPts val="600"/>
              </a:spcAft>
            </a:pPr>
            <a:r>
              <a:rPr lang="el-GR" sz="4182">
                <a:latin typeface="Minion Pro"/>
                <a:cs typeface="Minion Pro"/>
              </a:rPr>
              <a:t>Η έρευνα της κοινής εκκλησιαστικής παραδόσεως Ορθοδοξίας - Ρωμαιοκαθολικισμού - Προτεσταντισμού με αφετηρία την Αγία Γραφή, τους Πατέρες της Εκκλησίας και Συνοδικά κείμενα της Ορθόδοξης Εκκλησιαστικής Παράδοσης</a:t>
            </a:r>
            <a:endParaRPr lang="en-US" sz="4182">
              <a:latin typeface="Minion Pro"/>
              <a:cs typeface="Minion Pro"/>
            </a:endParaRPr>
          </a:p>
          <a:p>
            <a:pPr>
              <a:spcAft>
                <a:spcPts val="600"/>
              </a:spcAft>
            </a:pPr>
            <a:r>
              <a:rPr lang="el-GR" sz="4182">
                <a:latin typeface="Minion Pro"/>
                <a:cs typeface="Minion Pro"/>
              </a:rPr>
              <a:t>Η έντυπη κριτική έκδοση κειμένων, τεκμηρίωση και ψηφιοποίηση κειμένων της εκκλησιαστικής παραδόσεως (5</a:t>
            </a:r>
            <a:r>
              <a:rPr lang="el-GR" sz="4182" baseline="30000">
                <a:latin typeface="Minion Pro"/>
                <a:cs typeface="Minion Pro"/>
              </a:rPr>
              <a:t>ος</a:t>
            </a:r>
            <a:r>
              <a:rPr lang="el-GR" sz="4182">
                <a:latin typeface="Minion Pro"/>
                <a:cs typeface="Minion Pro"/>
              </a:rPr>
              <a:t>-19</a:t>
            </a:r>
            <a:r>
              <a:rPr lang="el-GR" sz="4182" baseline="30000">
                <a:latin typeface="Minion Pro"/>
                <a:cs typeface="Minion Pro"/>
              </a:rPr>
              <a:t>ος</a:t>
            </a:r>
            <a:r>
              <a:rPr lang="el-GR" sz="4182">
                <a:latin typeface="Minion Pro"/>
                <a:cs typeface="Minion Pro"/>
              </a:rPr>
              <a:t> αι.)</a:t>
            </a:r>
            <a:endParaRPr lang="en-US" sz="4182">
              <a:latin typeface="Minion Pro"/>
              <a:cs typeface="Minion Pro"/>
            </a:endParaRPr>
          </a:p>
          <a:p>
            <a:pPr>
              <a:spcAft>
                <a:spcPts val="600"/>
              </a:spcAft>
            </a:pPr>
            <a:r>
              <a:rPr lang="el-GR" sz="4182">
                <a:latin typeface="Minion Pro"/>
                <a:cs typeface="Minion Pro"/>
              </a:rPr>
              <a:t>Η διοργάνωση Ημερίδων και Συνεδρίων συναφών προς τη γνωστική περιοχή της εκκλησιαστικής παραδόσεως και θεολογίας</a:t>
            </a:r>
            <a:endParaRPr lang="en-US" sz="4182">
              <a:latin typeface="Minion Pro"/>
              <a:cs typeface="Minion Pro"/>
            </a:endParaRPr>
          </a:p>
          <a:p>
            <a:pPr>
              <a:spcAft>
                <a:spcPts val="600"/>
              </a:spcAft>
            </a:pPr>
            <a:r>
              <a:rPr lang="el-GR" sz="4182">
                <a:latin typeface="Minion Pro"/>
                <a:cs typeface="Minion Pro"/>
              </a:rPr>
              <a:t>Η ανάδειξη της γραμματείας που παρήχθη από και επί τη βάσει των μεγάλων Αγίων της Θεσσαλονίκης Άγιο Δημήτριο, Άγιο Γρηγόριο τον Παλαμά και τον Απόστολο Παύλο</a:t>
            </a:r>
            <a:endParaRPr lang="en-US" sz="4182">
              <a:latin typeface="Minion Pro"/>
              <a:cs typeface="Minion Pro"/>
            </a:endParaRPr>
          </a:p>
          <a:p>
            <a:endParaRPr lang="en-US"/>
          </a:p>
        </p:txBody>
      </p:sp>
      <p:sp>
        <p:nvSpPr>
          <p:cNvPr id="4" name="TextBox 3"/>
          <p:cNvSpPr txBox="1"/>
          <p:nvPr/>
        </p:nvSpPr>
        <p:spPr>
          <a:xfrm>
            <a:off x="609600" y="457200"/>
            <a:ext cx="7772400" cy="461665"/>
          </a:xfrm>
          <a:prstGeom prst="rect">
            <a:avLst/>
          </a:prstGeom>
          <a:noFill/>
        </p:spPr>
        <p:txBody>
          <a:bodyPr wrap="square" rtlCol="0">
            <a:spAutoFit/>
          </a:bodyPr>
          <a:lstStyle/>
          <a:p>
            <a:pPr algn="ctr">
              <a:spcAft>
                <a:spcPts val="1800"/>
              </a:spcAft>
            </a:pPr>
            <a:r>
              <a:rPr lang="el-GR" sz="2400" b="1">
                <a:solidFill>
                  <a:srgbClr val="B32C16"/>
                </a:solidFill>
                <a:latin typeface="Minion Pro"/>
                <a:cs typeface="Minion Pro"/>
              </a:rPr>
              <a:t>ΣΤΟΧΟΙ ΤΟΥ ΔΙΚΤΥΟΥ ΚΕΕΠ</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696200" cy="5254752"/>
          </a:xfrm>
        </p:spPr>
        <p:txBody>
          <a:bodyPr>
            <a:normAutofit fontScale="25000" lnSpcReduction="20000"/>
          </a:bodyPr>
          <a:lstStyle/>
          <a:p>
            <a:pPr>
              <a:spcAft>
                <a:spcPts val="1200"/>
              </a:spcAft>
            </a:pPr>
            <a:r>
              <a:rPr lang="el-GR" sz="9200">
                <a:latin typeface="Minion Pro"/>
                <a:cs typeface="Minion Pro"/>
              </a:rPr>
              <a:t>Πρώτη δράση του το ΚΕΕΠ η μελέτη της γραμματείας του Αγίου Δημητρίου. </a:t>
            </a:r>
          </a:p>
          <a:p>
            <a:pPr>
              <a:spcAft>
                <a:spcPts val="1200"/>
              </a:spcAft>
            </a:pPr>
            <a:r>
              <a:rPr lang="el-GR" sz="9200">
                <a:latin typeface="Minion Pro"/>
                <a:cs typeface="Minion Pro"/>
              </a:rPr>
              <a:t>Πρόγραμμα χρηματοδοτούμενο από την Επιτροπή Ερευνών</a:t>
            </a:r>
          </a:p>
          <a:p>
            <a:pPr>
              <a:spcAft>
                <a:spcPts val="1200"/>
              </a:spcAft>
            </a:pPr>
            <a:r>
              <a:rPr lang="el-GR" sz="9200">
                <a:latin typeface="Minion Pro"/>
                <a:cs typeface="Minion Pro"/>
              </a:rPr>
              <a:t>Το 2012 εγκρίθηκε από τη Σύγκλητο του ΑΠΘ η ίδρυση του Κέντρου Αγίου Δημητρίου και Αγίου Γρηγορίου του Παλαμά (Συνεδρίαση Συγκλήτου αριθμ. 2849/28-8-2012) και το 2013 εγκρίθηκε η ίδρυση του Κέντρου του Αποστόλου Παύλου (Συνεδρίαση Συγκλήτου αριθμ. 2862/26-6-13) </a:t>
            </a:r>
          </a:p>
          <a:p>
            <a:pPr>
              <a:spcAft>
                <a:spcPts val="1200"/>
              </a:spcAft>
            </a:pPr>
            <a:r>
              <a:rPr lang="el-GR" sz="9200">
                <a:latin typeface="Minion Pro"/>
                <a:cs typeface="Minion Pro"/>
              </a:rPr>
              <a:t>Με απόφαση της Συγκλήτου του ΑΠΘ μέρος των δραστηριοτήτων του ΚΕΕΠ και των δύο Κέντρων έχουν μεταφερθεί στις εγκαταστάσεις του ΑΠΘ στη Βέροια, όπου διεξάγεται και το Summer School του Τμήματος Ποιμαντικής και Κοινωνικής Θεολογίας: </a:t>
            </a:r>
            <a:r>
              <a:rPr lang="el-GR" sz="9200" b="1">
                <a:latin typeface="Minion Pro"/>
                <a:cs typeface="Minion Pro"/>
              </a:rPr>
              <a:t>S</a:t>
            </a:r>
            <a:r>
              <a:rPr lang="en-US" sz="9200" b="1">
                <a:latin typeface="Minion Pro"/>
                <a:cs typeface="Minion Pro"/>
              </a:rPr>
              <a:t>tudies in Orthodox Theology</a:t>
            </a:r>
            <a:r>
              <a:rPr lang="el-GR" sz="9200" b="1">
                <a:latin typeface="Minion Pro"/>
                <a:cs typeface="Minion Pro"/>
              </a:rPr>
              <a:t> (</a:t>
            </a:r>
            <a:r>
              <a:rPr lang="el-GR" sz="9200">
                <a:latin typeface="Minion Pro"/>
                <a:cs typeface="Minion Pro"/>
              </a:rPr>
              <a:t>Συνεδρίαση Συγκλήτου 2860/23-5-2013)</a:t>
            </a:r>
            <a:endParaRPr lang="en-US" sz="9200">
              <a:latin typeface="Minion Pro"/>
              <a:cs typeface="Minion Pro"/>
            </a:endParaRPr>
          </a:p>
          <a:p>
            <a:endParaRPr lang="en-US"/>
          </a:p>
        </p:txBody>
      </p:sp>
      <p:sp>
        <p:nvSpPr>
          <p:cNvPr id="4" name="TextBox 3"/>
          <p:cNvSpPr txBox="1"/>
          <p:nvPr/>
        </p:nvSpPr>
        <p:spPr>
          <a:xfrm>
            <a:off x="609600" y="457200"/>
            <a:ext cx="7772400" cy="461665"/>
          </a:xfrm>
          <a:prstGeom prst="rect">
            <a:avLst/>
          </a:prstGeom>
          <a:noFill/>
        </p:spPr>
        <p:txBody>
          <a:bodyPr wrap="square" rtlCol="0">
            <a:spAutoFit/>
          </a:bodyPr>
          <a:lstStyle/>
          <a:p>
            <a:pPr algn="ctr">
              <a:spcAft>
                <a:spcPts val="1800"/>
              </a:spcAft>
            </a:pPr>
            <a:r>
              <a:rPr lang="el-GR" sz="2400" b="1">
                <a:solidFill>
                  <a:srgbClr val="B32C16"/>
                </a:solidFill>
                <a:latin typeface="Minion Pro"/>
                <a:cs typeface="Minion Pro"/>
              </a:rPr>
              <a:t>ΔΡΑΣΕΙΣ ΤΟΥ ΔΙΚΤΥΟΥ ΚΕΕΠ</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Σελίδα Κέντρου3.png"/>
          <p:cNvPicPr>
            <a:picLocks noGrp="1" noChangeAspect="1"/>
          </p:cNvPicPr>
          <p:nvPr>
            <p:ph sz="quarter" idx="1"/>
          </p:nvPr>
        </p:nvPicPr>
        <p:blipFill>
          <a:blip r:embed="rId2"/>
          <a:stretch>
            <a:fillRect/>
          </a:stretch>
        </p:blipFill>
        <p:spPr>
          <a:xfrm>
            <a:off x="1143000" y="152400"/>
            <a:ext cx="7010400" cy="646135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7772400" cy="5026151"/>
          </a:xfrm>
        </p:spPr>
        <p:txBody>
          <a:bodyPr>
            <a:noAutofit/>
          </a:bodyPr>
          <a:lstStyle/>
          <a:p>
            <a:r>
              <a:rPr lang="el-GR" smtClean="0">
                <a:latin typeface="Minion Pro"/>
                <a:cs typeface="Minion Pro"/>
              </a:rPr>
              <a:t>Ε</a:t>
            </a:r>
            <a:r>
              <a:rPr lang="en-US" smtClean="0">
                <a:latin typeface="Minion Pro"/>
                <a:cs typeface="Minion Pro"/>
              </a:rPr>
              <a:t>ρευνητικό και Εκπαιδευτικό Κέντρο του Τμήματος Ποιμαντικής και Κοινωνικής Θεολογίας της Θεολογικής Σχολής του ΑΠΘ. </a:t>
            </a:r>
            <a:endParaRPr lang="el-GR" smtClean="0">
              <a:latin typeface="Minion Pro"/>
              <a:cs typeface="Minion Pro"/>
            </a:endParaRPr>
          </a:p>
          <a:p>
            <a:r>
              <a:rPr lang="el-GR" smtClean="0">
                <a:latin typeface="Minion Pro"/>
                <a:cs typeface="Minion Pro"/>
              </a:rPr>
              <a:t>Ι</a:t>
            </a:r>
            <a:r>
              <a:rPr lang="en-US" smtClean="0">
                <a:latin typeface="Minion Pro"/>
                <a:cs typeface="Minion Pro"/>
              </a:rPr>
              <a:t>δρύθηκε με απόφαση της Συγκλήτου του ΑΠΘ και λειτουργεί στο πλαίσιο του Δικτύου Κειμενικής και Ερμηνευτικής Εκκλησιαστικής Παράδοσης (ΚΕΕΠ), αναγνωρισμένου θεματικού Δικτύου Έρευνας της Επιτροπής Ερευνών του ΑΠΘ.</a:t>
            </a:r>
          </a:p>
          <a:p>
            <a:r>
              <a:rPr lang="el-GR" smtClean="0">
                <a:latin typeface="Minion Pro"/>
                <a:cs typeface="Minion Pro"/>
              </a:rPr>
              <a:t>Ε</a:t>
            </a:r>
            <a:r>
              <a:rPr lang="en-US" smtClean="0">
                <a:latin typeface="Minion Pro"/>
                <a:cs typeface="Minion Pro"/>
              </a:rPr>
              <a:t>ξυπηρετεί εκπαιδευτικές, ερευνητικές και διδακτικές ανάγκες στα επιστημονικά πεδία της Xριστιανικής Γραμματείας, της Αγιολογίας, της Βυζαντινής Θεολογίας και της Χριστιανικής Τέχνης</a:t>
            </a:r>
            <a:endParaRPr lang="el-GR" smtClean="0">
              <a:latin typeface="Minion Pro"/>
              <a:cs typeface="Minion Pro"/>
            </a:endParaRPr>
          </a:p>
        </p:txBody>
      </p:sp>
      <p:sp>
        <p:nvSpPr>
          <p:cNvPr id="4" name="TextBox 3"/>
          <p:cNvSpPr txBox="1"/>
          <p:nvPr/>
        </p:nvSpPr>
        <p:spPr>
          <a:xfrm>
            <a:off x="609600" y="457200"/>
            <a:ext cx="7772400" cy="830997"/>
          </a:xfrm>
          <a:prstGeom prst="rect">
            <a:avLst/>
          </a:prstGeom>
          <a:noFill/>
        </p:spPr>
        <p:txBody>
          <a:bodyPr wrap="square" rtlCol="0">
            <a:spAutoFit/>
          </a:bodyPr>
          <a:lstStyle/>
          <a:p>
            <a:pPr algn="ctr"/>
            <a:r>
              <a:rPr lang="el-GR" sz="2400" b="1">
                <a:solidFill>
                  <a:srgbClr val="B32C16"/>
                </a:solidFill>
                <a:latin typeface="Minion Pro"/>
                <a:cs typeface="Minion Pro"/>
              </a:rPr>
              <a:t>ΤΑΥΤΟΤΗΤΑ ΤΟΥ </a:t>
            </a:r>
            <a:r>
              <a:rPr lang="en-US" sz="2400" b="1">
                <a:solidFill>
                  <a:srgbClr val="B32C16"/>
                </a:solidFill>
                <a:latin typeface="Minion Pro"/>
                <a:cs typeface="Minion Pro"/>
              </a:rPr>
              <a:t>KENT</a:t>
            </a:r>
            <a:r>
              <a:rPr lang="el-GR" sz="2400" b="1">
                <a:solidFill>
                  <a:srgbClr val="B32C16"/>
                </a:solidFill>
                <a:latin typeface="Minion Pro"/>
                <a:cs typeface="Minion Pro"/>
              </a:rPr>
              <a:t>ΡΟΥ ΑΓ. ΔΗΜΗΤΡΙΟΥ</a:t>
            </a:r>
          </a:p>
          <a:p>
            <a:pPr algn="ctr">
              <a:spcAft>
                <a:spcPts val="1800"/>
              </a:spcAft>
            </a:pPr>
            <a:r>
              <a:rPr lang="el-GR" sz="2400" b="1">
                <a:solidFill>
                  <a:srgbClr val="B32C16"/>
                </a:solidFill>
                <a:latin typeface="Minion Pro"/>
                <a:cs typeface="Minion Pro"/>
              </a:rPr>
              <a:t>&amp; ΑΓ. ΓΡΗΓΟΡΙΟΥ ΠΑΛΑΜΑ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772400" cy="5254752"/>
          </a:xfrm>
        </p:spPr>
        <p:txBody>
          <a:bodyPr>
            <a:noAutofit/>
          </a:bodyPr>
          <a:lstStyle/>
          <a:p>
            <a:pPr>
              <a:spcAft>
                <a:spcPts val="600"/>
              </a:spcAft>
            </a:pPr>
            <a:r>
              <a:rPr lang="el-GR" smtClean="0">
                <a:latin typeface="Minion Pro"/>
                <a:cs typeface="Minion Pro"/>
              </a:rPr>
              <a:t>Η</a:t>
            </a:r>
            <a:r>
              <a:rPr lang="en-US" smtClean="0">
                <a:latin typeface="Minion Pro"/>
                <a:cs typeface="Minion Pro"/>
              </a:rPr>
              <a:t> έρευνα και μελέτη της πλούσιας, πεζής και έμμετρης γραμματείας που παρήχθη από την πρωτοβυζαντινή ώς και τη μεταβυζαντινή περίοδο, για να τιμήσει έναν από τους πλέον λαοφιλείς αγίους του Βυζαντίου, τον άγιο Δημήτριο</a:t>
            </a:r>
            <a:endParaRPr lang="el-GR" smtClean="0">
              <a:latin typeface="Minion Pro"/>
              <a:cs typeface="Minion Pro"/>
            </a:endParaRPr>
          </a:p>
          <a:p>
            <a:pPr lvl="1">
              <a:spcAft>
                <a:spcPts val="600"/>
              </a:spcAft>
            </a:pPr>
            <a:r>
              <a:rPr lang="el-GR" smtClean="0">
                <a:solidFill>
                  <a:schemeClr val="tx1">
                    <a:lumMod val="75000"/>
                    <a:lumOff val="25000"/>
                  </a:schemeClr>
                </a:solidFill>
                <a:latin typeface="Minion Pro"/>
                <a:cs typeface="Minion Pro"/>
              </a:rPr>
              <a:t>Πρόγραμμα «Άγιος Δημήτριος»: έχει καταλογογραφηθεί η χειρόγραφη παράδοση όλων των πεζών κειμένων της Δημητρείου Γραμματείας</a:t>
            </a:r>
          </a:p>
          <a:p>
            <a:pPr lvl="1">
              <a:spcAft>
                <a:spcPts val="600"/>
              </a:spcAft>
            </a:pPr>
            <a:r>
              <a:rPr lang="el-GR" smtClean="0">
                <a:solidFill>
                  <a:schemeClr val="tx1">
                    <a:lumMod val="75000"/>
                    <a:lumOff val="25000"/>
                  </a:schemeClr>
                </a:solidFill>
                <a:latin typeface="Minion Pro"/>
                <a:cs typeface="Minion Pro"/>
              </a:rPr>
              <a:t>Έκδοση των αγιολογικών κειμένων (Μαρτύρια, Λόγοι και Εγκώμια, Συλλογές Θαυμάτων) της Πρωτοβυζαντινής και Μεσοβυζαντινής περιόδου </a:t>
            </a:r>
          </a:p>
          <a:p>
            <a:pPr>
              <a:spcAft>
                <a:spcPts val="600"/>
              </a:spcAft>
            </a:pPr>
            <a:r>
              <a:rPr lang="el-GR" smtClean="0">
                <a:latin typeface="Minion Pro"/>
                <a:cs typeface="Minion Pro"/>
              </a:rPr>
              <a:t>Η</a:t>
            </a:r>
            <a:r>
              <a:rPr lang="en-US" smtClean="0">
                <a:latin typeface="Minion Pro"/>
                <a:cs typeface="Minion Pro"/>
              </a:rPr>
              <a:t> έρευνα και μελέτη του έργου και της θεολογικής σκέψης του μεγάλου Πατέρα του Βυζαντινού Ησυχασμού και αρχιεπισκόπου της Θεσσαλονίκης κατά τον 14ο αιώνα, αγίου Γρηγορίου του Παλαμά   </a:t>
            </a:r>
            <a:endParaRPr lang="en-US">
              <a:latin typeface="Minion Pro"/>
              <a:cs typeface="Minion Pro"/>
            </a:endParaRPr>
          </a:p>
        </p:txBody>
      </p:sp>
      <p:sp>
        <p:nvSpPr>
          <p:cNvPr id="4" name="TextBox 3"/>
          <p:cNvSpPr txBox="1"/>
          <p:nvPr/>
        </p:nvSpPr>
        <p:spPr>
          <a:xfrm>
            <a:off x="457200" y="457200"/>
            <a:ext cx="8077200" cy="461665"/>
          </a:xfrm>
          <a:prstGeom prst="rect">
            <a:avLst/>
          </a:prstGeom>
          <a:noFill/>
        </p:spPr>
        <p:txBody>
          <a:bodyPr wrap="square" rtlCol="0">
            <a:spAutoFit/>
          </a:bodyPr>
          <a:lstStyle/>
          <a:p>
            <a:pPr algn="ctr">
              <a:spcAft>
                <a:spcPts val="1800"/>
              </a:spcAft>
            </a:pPr>
            <a:r>
              <a:rPr lang="el-GR" sz="2400" b="1">
                <a:solidFill>
                  <a:srgbClr val="B32C16"/>
                </a:solidFill>
                <a:latin typeface="Minion Pro"/>
                <a:cs typeface="Minion Pro"/>
              </a:rPr>
              <a:t>ΑΝΤΙΚΕΙΜΕΝΟ ΕΡΕΥΝΑΣ ΚΑΙ ΜΕΛΕΤΗΣ ΤΟΥ ΚΕΝΤΡΟΥ</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772400" cy="5407152"/>
          </a:xfrm>
        </p:spPr>
        <p:txBody>
          <a:bodyPr>
            <a:noAutofit/>
          </a:bodyPr>
          <a:lstStyle/>
          <a:p>
            <a:r>
              <a:rPr lang="el-GR" smtClean="0">
                <a:latin typeface="Minion Pro"/>
                <a:cs typeface="Minion Pro"/>
              </a:rPr>
              <a:t>Σ</a:t>
            </a:r>
            <a:r>
              <a:rPr lang="en-US" smtClean="0">
                <a:latin typeface="Minion Pro"/>
                <a:cs typeface="Minion Pro"/>
              </a:rPr>
              <a:t>υνεργασία με ερευνητικά κέντρα ή ομάδες και ακαδημαϊκά ιδρύματα και ινστιτούτα στην Ελλάδα και το εξωτερικό, των οποίων το επιστημονικό αντικείμενο συνδέεται με τους ερευνητικούς και επιστημονικούς στόχους του Κέντρου</a:t>
            </a:r>
            <a:endParaRPr lang="el-GR" smtClean="0">
              <a:latin typeface="Minion Pro"/>
              <a:cs typeface="Minion Pro"/>
            </a:endParaRPr>
          </a:p>
          <a:p>
            <a:r>
              <a:rPr lang="el-GR" smtClean="0">
                <a:latin typeface="Minion Pro"/>
                <a:cs typeface="Minion Pro"/>
              </a:rPr>
              <a:t>Η</a:t>
            </a:r>
            <a:r>
              <a:rPr lang="en-US" smtClean="0">
                <a:latin typeface="Minion Pro"/>
                <a:cs typeface="Minion Pro"/>
              </a:rPr>
              <a:t> ανάπτυξη και υλοποίηση ερευνητικών προγραμμάτων από τα μέλη του Κέντρου ή και σε συνεργασία με ερευνητικούς, ακαδημαϊκούς και κοινωνικούς φορείς ή μεμονωμένους ερευνητές και επιστήμονες</a:t>
            </a:r>
            <a:endParaRPr lang="el-GR" smtClean="0">
              <a:latin typeface="Minion Pro"/>
              <a:cs typeface="Minion Pro"/>
            </a:endParaRPr>
          </a:p>
          <a:p>
            <a:r>
              <a:rPr lang="el-GR" smtClean="0">
                <a:latin typeface="Minion Pro"/>
                <a:cs typeface="Minion Pro"/>
              </a:rPr>
              <a:t>Η</a:t>
            </a:r>
            <a:r>
              <a:rPr lang="en-US" smtClean="0">
                <a:latin typeface="Minion Pro"/>
                <a:cs typeface="Minion Pro"/>
              </a:rPr>
              <a:t> διοργάνωση επιστημονικών Συμποσίων, Ημερίδων, διαλέξεων ή Σεμιναρίων </a:t>
            </a:r>
            <a:endParaRPr lang="el-GR" smtClean="0">
              <a:latin typeface="Minion Pro"/>
              <a:cs typeface="Minion Pro"/>
            </a:endParaRPr>
          </a:p>
          <a:p>
            <a:r>
              <a:rPr lang="el-GR" smtClean="0">
                <a:latin typeface="Minion Pro"/>
                <a:cs typeface="Minion Pro"/>
              </a:rPr>
              <a:t>Π</a:t>
            </a:r>
            <a:r>
              <a:rPr lang="en-US" smtClean="0">
                <a:latin typeface="Minion Pro"/>
                <a:cs typeface="Minion Pro"/>
              </a:rPr>
              <a:t>ραγματοποίηση επιστημονικών εκδόσεων, μελετών και ειδικών περιοδικών, σε έντυπη ή ηλεκτρονική μορφή</a:t>
            </a:r>
            <a:endParaRPr lang="en-US">
              <a:latin typeface="Minion Pro"/>
              <a:cs typeface="Minion Pro"/>
            </a:endParaRPr>
          </a:p>
        </p:txBody>
      </p:sp>
      <p:sp>
        <p:nvSpPr>
          <p:cNvPr id="4" name="TextBox 3"/>
          <p:cNvSpPr txBox="1"/>
          <p:nvPr/>
        </p:nvSpPr>
        <p:spPr>
          <a:xfrm>
            <a:off x="457200" y="457200"/>
            <a:ext cx="8077200" cy="461665"/>
          </a:xfrm>
          <a:prstGeom prst="rect">
            <a:avLst/>
          </a:prstGeom>
          <a:noFill/>
        </p:spPr>
        <p:txBody>
          <a:bodyPr wrap="square" rtlCol="0">
            <a:spAutoFit/>
          </a:bodyPr>
          <a:lstStyle/>
          <a:p>
            <a:pPr algn="ctr">
              <a:spcAft>
                <a:spcPts val="1800"/>
              </a:spcAft>
            </a:pPr>
            <a:r>
              <a:rPr lang="el-GR" sz="2400" b="1">
                <a:solidFill>
                  <a:srgbClr val="B32C16"/>
                </a:solidFill>
                <a:latin typeface="Minion Pro"/>
                <a:cs typeface="Minion Pro"/>
              </a:rPr>
              <a:t>ΣΤΟΧΟΙ ΤΟΥ ΚΕΝΤΡΟΥ</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108</TotalTime>
  <Words>595</Words>
  <Application>Microsoft Office PowerPoint</Application>
  <PresentationFormat>On-screen Show (4:3)</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Schoolbook</vt:lpstr>
      <vt:lpstr>Minion Pro</vt:lpstr>
      <vt:lpstr>Wingdings</vt:lpstr>
      <vt:lpstr>Wingdings 2</vt:lpstr>
      <vt:lpstr>Oriel</vt:lpstr>
      <vt:lpstr>ΔΙΚΤΥΟ ΚΕΕΠ  _______________________________   ΚΕΝΤΡΟ ΑΓΙΟΥ ΔΗΜΗΤΡΙΟΥ &amp; ΑΓΙΟΥ ΓΡΗΓΟΡΙΟΥ ΠΑΛΑΜΑ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ΔΙΚΤΥΟ ΚΕΕΠ ΚΕΝΤΡΟ ΑΓ</dc:title>
  <dc:creator>macbook pro</dc:creator>
  <cp:lastModifiedBy>Ekaterini Tsalampouni</cp:lastModifiedBy>
  <cp:revision>11</cp:revision>
  <dcterms:created xsi:type="dcterms:W3CDTF">2013-12-13T07:29:50Z</dcterms:created>
  <dcterms:modified xsi:type="dcterms:W3CDTF">2014-02-12T23:33:04Z</dcterms:modified>
</cp:coreProperties>
</file>