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9" r:id="rId4"/>
    <p:sldId id="263" r:id="rId5"/>
    <p:sldId id="266" r:id="rId6"/>
    <p:sldId id="265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Objects="1">
      <p:cViewPr varScale="1">
        <p:scale>
          <a:sx n="46" d="100"/>
          <a:sy n="46" d="100"/>
        </p:scale>
        <p:origin x="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80C7BE9-738C-954C-A0E8-0EB1C0098F17}" type="datetimeFigureOut">
              <a:rPr lang="el-GR"/>
              <a:pPr/>
              <a:t>13/2/2014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1AD90BA-A4A1-41C2-9DD3-1F9AED156E09}" type="slidenum">
              <a:rPr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7BE9-738C-954C-A0E8-0EB1C0098F17}" type="datetimeFigureOut">
              <a:rPr lang="el-GR"/>
              <a:pPr/>
              <a:t>13/2/2014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4064D-9BB4-C64E-B57E-97CD403FB2D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7BE9-738C-954C-A0E8-0EB1C0098F17}" type="datetimeFigureOut">
              <a:rPr lang="el-GR"/>
              <a:pPr/>
              <a:t>13/2/2014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4064D-9BB4-C64E-B57E-97CD403FB2D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0C7BE9-738C-954C-A0E8-0EB1C0098F17}" type="datetimeFigureOut">
              <a:rPr lang="el-GR"/>
              <a:pPr/>
              <a:t>13/2/2014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E4064D-9BB4-C64E-B57E-97CD403FB2DE}" type="slidenum">
              <a:rPr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80C7BE9-738C-954C-A0E8-0EB1C0098F17}" type="datetimeFigureOut">
              <a:rPr lang="el-GR"/>
              <a:pPr/>
              <a:t>13/2/2014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FE4064D-9BB4-C64E-B57E-97CD403FB2DE}" type="slidenum">
              <a:rPr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7BE9-738C-954C-A0E8-0EB1C0098F17}" type="datetimeFigureOut">
              <a:rPr lang="el-GR"/>
              <a:pPr/>
              <a:t>13/2/2014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4064D-9BB4-C64E-B57E-97CD403FB2DE}" type="slidenum">
              <a:rPr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7BE9-738C-954C-A0E8-0EB1C0098F17}" type="datetimeFigureOut">
              <a:rPr lang="el-GR"/>
              <a:pPr/>
              <a:t>13/2/2014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4064D-9BB4-C64E-B57E-97CD403FB2DE}" type="slidenum">
              <a:rPr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0C7BE9-738C-954C-A0E8-0EB1C0098F17}" type="datetimeFigureOut">
              <a:rPr lang="el-GR"/>
              <a:pPr/>
              <a:t>13/2/2014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E4064D-9BB4-C64E-B57E-97CD403FB2DE}" type="slidenum">
              <a:rPr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7BE9-738C-954C-A0E8-0EB1C0098F17}" type="datetimeFigureOut">
              <a:rPr lang="el-GR"/>
              <a:pPr/>
              <a:t>13/2/2014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4064D-9BB4-C64E-B57E-97CD403FB2DE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0C7BE9-738C-954C-A0E8-0EB1C0098F17}" type="datetimeFigureOut">
              <a:rPr lang="el-GR"/>
              <a:pPr/>
              <a:t>13/2/2014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E4064D-9BB4-C64E-B57E-97CD403FB2DE}" type="slidenum">
              <a:rPr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0C7BE9-738C-954C-A0E8-0EB1C0098F17}" type="datetimeFigureOut">
              <a:rPr lang="el-GR"/>
              <a:pPr/>
              <a:t>13/2/2014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E4064D-9BB4-C64E-B57E-97CD403FB2DE}" type="slidenum">
              <a:rPr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0C7BE9-738C-954C-A0E8-0EB1C0098F17}" type="datetimeFigureOut">
              <a:rPr lang="el-GR"/>
              <a:pPr/>
              <a:t>13/2/2014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FE4064D-9BB4-C64E-B57E-97CD403FB2DE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371600"/>
            <a:ext cx="6172200" cy="4876800"/>
          </a:xfrm>
        </p:spPr>
        <p:txBody>
          <a:bodyPr>
            <a:normAutofit/>
          </a:bodyPr>
          <a:lstStyle/>
          <a:p>
            <a:r>
              <a:rPr lang="el-GR">
                <a:solidFill>
                  <a:schemeClr val="accent3"/>
                </a:solidFill>
                <a:latin typeface="Minion Pro"/>
                <a:cs typeface="Minion Pro"/>
              </a:rPr>
              <a:t>ΤΟ ΕΡΕΥΝΗΤΙΚΟ ΕΡΓΟ</a:t>
            </a:r>
            <a:br>
              <a:rPr lang="el-GR">
                <a:solidFill>
                  <a:schemeClr val="accent3"/>
                </a:solidFill>
                <a:latin typeface="Minion Pro"/>
                <a:cs typeface="Minion Pro"/>
              </a:rPr>
            </a:br>
            <a:r>
              <a:rPr lang="el-GR">
                <a:solidFill>
                  <a:schemeClr val="accent3"/>
                </a:solidFill>
                <a:latin typeface="Minion Pro"/>
                <a:cs typeface="Minion Pro"/>
              </a:rPr>
              <a:t>ΣΤΟ ΤΜΗΜΑ ΠΟΙΜΑΝΤΙΚΗΣ </a:t>
            </a:r>
            <a:br>
              <a:rPr lang="el-GR">
                <a:solidFill>
                  <a:schemeClr val="accent3"/>
                </a:solidFill>
                <a:latin typeface="Minion Pro"/>
                <a:cs typeface="Minion Pro"/>
              </a:rPr>
            </a:br>
            <a:r>
              <a:rPr lang="el-GR">
                <a:solidFill>
                  <a:schemeClr val="accent3"/>
                </a:solidFill>
                <a:latin typeface="Minion Pro"/>
                <a:cs typeface="Minion Pro"/>
              </a:rPr>
              <a:t>ΚΑΙ ΚΟΙΝΩΝΙΚΗΣ ΘΕΟΛΟΓΙΑΣ</a:t>
            </a:r>
            <a:r>
              <a:rPr lang="el-GR">
                <a:latin typeface="Minion Pro"/>
                <a:cs typeface="Minion Pro"/>
              </a:rPr>
              <a:t/>
            </a:r>
            <a:br>
              <a:rPr lang="el-GR">
                <a:latin typeface="Minion Pro"/>
                <a:cs typeface="Minion Pro"/>
              </a:rPr>
            </a:br>
            <a:r>
              <a:rPr lang="el-GR">
                <a:latin typeface="Minion Pro"/>
                <a:cs typeface="Minion Pro"/>
              </a:rPr>
              <a:t/>
            </a:r>
            <a:br>
              <a:rPr lang="el-GR">
                <a:latin typeface="Minion Pro"/>
                <a:cs typeface="Minion Pro"/>
              </a:rPr>
            </a:br>
            <a:r>
              <a:rPr lang="el-GR">
                <a:latin typeface="Minion Pro"/>
                <a:cs typeface="Minion Pro"/>
              </a:rPr>
              <a:t>_______________________________</a:t>
            </a:r>
            <a:br>
              <a:rPr lang="el-GR">
                <a:latin typeface="Minion Pro"/>
                <a:cs typeface="Minion Pro"/>
              </a:rPr>
            </a:br>
            <a:r>
              <a:rPr lang="el-GR">
                <a:latin typeface="Minion Pro"/>
                <a:cs typeface="Minion Pro"/>
              </a:rPr>
              <a:t/>
            </a:r>
            <a:br>
              <a:rPr lang="el-GR">
                <a:latin typeface="Minion Pro"/>
                <a:cs typeface="Minion Pro"/>
              </a:rPr>
            </a:br>
            <a:r>
              <a:rPr lang="el-GR">
                <a:latin typeface="Minion Pro"/>
                <a:cs typeface="Minion Pro"/>
              </a:rPr>
              <a:t/>
            </a:r>
            <a:br>
              <a:rPr lang="el-GR">
                <a:latin typeface="Minion Pro"/>
                <a:cs typeface="Minion Pro"/>
              </a:rPr>
            </a:br>
            <a:r>
              <a:rPr lang="el-GR" sz="2222">
                <a:latin typeface="Minion Pro"/>
                <a:cs typeface="Minion Pro"/>
              </a:rPr>
              <a:t>ΔΙΔΑΚΤΟΡΙΚΟ </a:t>
            </a:r>
            <a:br>
              <a:rPr lang="el-GR" sz="2222">
                <a:latin typeface="Minion Pro"/>
                <a:cs typeface="Minion Pro"/>
              </a:rPr>
            </a:br>
            <a:r>
              <a:rPr lang="el-GR" sz="2222">
                <a:latin typeface="Minion Pro"/>
                <a:cs typeface="Minion Pro"/>
              </a:rPr>
              <a:t>ΜΕΤΑΔΙΔΑΚΤΟΡΙΚΟ</a:t>
            </a:r>
            <a:br>
              <a:rPr lang="el-GR" sz="2222">
                <a:latin typeface="Minion Pro"/>
                <a:cs typeface="Minion Pro"/>
              </a:rPr>
            </a:br>
            <a:r>
              <a:rPr lang="el-GR" sz="2222">
                <a:latin typeface="Minion Pro"/>
                <a:cs typeface="Minion Pro"/>
              </a:rPr>
              <a:t>ΕΡΕΥΝΗΤΙΚΕΣ ΣΥΝΕΡΓΑΣΙΕΣ </a:t>
            </a:r>
            <a:br>
              <a:rPr lang="el-GR" sz="2222">
                <a:latin typeface="Minion Pro"/>
                <a:cs typeface="Minion Pro"/>
              </a:rPr>
            </a:br>
            <a:r>
              <a:rPr lang="el-GR" sz="2222">
                <a:latin typeface="Minion Pro"/>
                <a:cs typeface="Minion Pro"/>
              </a:rPr>
              <a:t>ΔΙΕΘΝΗ ΠΡΟΓΡΑΜΜΑΤΑ</a:t>
            </a:r>
            <a:endParaRPr lang="en-US">
              <a:latin typeface="Minion Pro"/>
              <a:cs typeface="Minion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l-GR">
                <a:latin typeface="Minion Pro"/>
                <a:cs typeface="Minion Pro"/>
              </a:rPr>
              <a:t>Αρκετοί από τους καθηγητές του Τμήματος προέρχονται από Ερευνητικά Ινστιτούτα και έχουν συμμετάσχει σε μεγάλα ερευνητικά προγράμματα</a:t>
            </a:r>
          </a:p>
          <a:p>
            <a:pPr>
              <a:spcAft>
                <a:spcPts val="1200"/>
              </a:spcAft>
            </a:pPr>
            <a:r>
              <a:rPr lang="el-GR">
                <a:latin typeface="Minion Pro"/>
                <a:cs typeface="Minion Pro"/>
              </a:rPr>
              <a:t>Συμμετοχή στα ερευνητικά προγράμματα του Κέντρου Βυζαντινών Ερευνών του ΑΠΘ</a:t>
            </a:r>
          </a:p>
          <a:p>
            <a:pPr>
              <a:spcAft>
                <a:spcPts val="1200"/>
              </a:spcAft>
            </a:pPr>
            <a:r>
              <a:rPr lang="el-GR">
                <a:latin typeface="Minion Pro"/>
                <a:cs typeface="Minion Pro"/>
              </a:rPr>
              <a:t>Διασύνδεση των μελών του Τμήματος με ερευνητικά κέντρα στην Ελλάδα και στο εξωτερικό </a:t>
            </a:r>
          </a:p>
          <a:p>
            <a:pPr>
              <a:spcAft>
                <a:spcPts val="1200"/>
              </a:spcAft>
            </a:pPr>
            <a:r>
              <a:rPr lang="el-GR">
                <a:latin typeface="Minion Pro"/>
                <a:cs typeface="Minion Pro"/>
              </a:rPr>
              <a:t>Ανάπτυξη της διδακτορικής και μεταδιδακτορικής έρευνας</a:t>
            </a:r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4572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l-GR" sz="2400" b="1">
                <a:solidFill>
                  <a:srgbClr val="B32C16"/>
                </a:solidFill>
                <a:latin typeface="Minion Pro"/>
                <a:cs typeface="Minion Pro"/>
              </a:rPr>
              <a:t>ΕΡΕΥΝΗΤΙΚΗ ΙΣΤΟΡΙΑ ΤΟΥ ΤΜΗΜΑΤΟΣ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35797"/>
            <a:ext cx="8229600" cy="5338155"/>
          </a:xfrm>
        </p:spPr>
        <p:txBody>
          <a:bodyPr>
            <a:noAutofit/>
          </a:bodyPr>
          <a:lstStyle/>
          <a:p>
            <a:r>
              <a:rPr lang="en-US" sz="2000">
                <a:latin typeface="Minion Pro"/>
                <a:cs typeface="Minion Pro"/>
              </a:rPr>
              <a:t>EΠEAEK II (</a:t>
            </a:r>
            <a:r>
              <a:rPr lang="el-GR" sz="2000">
                <a:latin typeface="Minion Pro"/>
                <a:cs typeface="Minion Pro"/>
              </a:rPr>
              <a:t>Πρόγραμμα</a:t>
            </a:r>
            <a:r>
              <a:rPr lang="en-US" sz="2000">
                <a:latin typeface="Minion Pro"/>
                <a:cs typeface="Minion Pro"/>
              </a:rPr>
              <a:t> «Πυθαγόρας. </a:t>
            </a:r>
            <a:r>
              <a:rPr lang="el-GR" sz="2000">
                <a:latin typeface="Minion Pro"/>
                <a:cs typeface="Minion Pro"/>
              </a:rPr>
              <a:t>Ε</a:t>
            </a:r>
            <a:r>
              <a:rPr lang="en-US" sz="2000">
                <a:latin typeface="Minion Pro"/>
                <a:cs typeface="Minion Pro"/>
              </a:rPr>
              <a:t>νίσχυση </a:t>
            </a:r>
            <a:r>
              <a:rPr lang="el-GR" sz="2000">
                <a:latin typeface="Minion Pro"/>
                <a:cs typeface="Minion Pro"/>
              </a:rPr>
              <a:t>ε</a:t>
            </a:r>
            <a:r>
              <a:rPr lang="en-US" sz="2000">
                <a:latin typeface="Minion Pro"/>
                <a:cs typeface="Minion Pro"/>
              </a:rPr>
              <a:t>ρευνητικ</a:t>
            </a:r>
            <a:r>
              <a:rPr lang="el-GR" sz="2000">
                <a:latin typeface="Minion Pro"/>
                <a:cs typeface="Minion Pro"/>
              </a:rPr>
              <a:t>ώ</a:t>
            </a:r>
            <a:r>
              <a:rPr lang="en-US" sz="2000">
                <a:latin typeface="Minion Pro"/>
                <a:cs typeface="Minion Pro"/>
              </a:rPr>
              <a:t>ν </a:t>
            </a:r>
            <a:r>
              <a:rPr lang="el-GR" sz="2000">
                <a:latin typeface="Minion Pro"/>
                <a:cs typeface="Minion Pro"/>
              </a:rPr>
              <a:t>ο</a:t>
            </a:r>
            <a:r>
              <a:rPr lang="en-US" sz="2000">
                <a:latin typeface="Minion Pro"/>
                <a:cs typeface="Minion Pro"/>
              </a:rPr>
              <a:t>μάδων στ</a:t>
            </a:r>
            <a:r>
              <a:rPr lang="el-GR" sz="2000">
                <a:latin typeface="Minion Pro"/>
                <a:cs typeface="Minion Pro"/>
              </a:rPr>
              <a:t>α</a:t>
            </a:r>
            <a:r>
              <a:rPr lang="en-US" sz="2000">
                <a:latin typeface="Minion Pro"/>
                <a:cs typeface="Minion Pro"/>
              </a:rPr>
              <a:t> Πανεπιστήμια»</a:t>
            </a:r>
            <a:r>
              <a:rPr lang="el-GR" sz="2000">
                <a:latin typeface="Minion Pro"/>
                <a:cs typeface="Minion Pro"/>
              </a:rPr>
              <a:t>: «</a:t>
            </a:r>
            <a:r>
              <a:rPr lang="en-US" sz="2000">
                <a:latin typeface="Minion Pro"/>
                <a:cs typeface="Minion Pro"/>
              </a:rPr>
              <a:t>«E</a:t>
            </a:r>
            <a:r>
              <a:rPr lang="el-GR" sz="2000">
                <a:latin typeface="Minion Pro"/>
                <a:cs typeface="Minion Pro"/>
              </a:rPr>
              <a:t>ι</a:t>
            </a:r>
            <a:r>
              <a:rPr lang="en-US" sz="2000">
                <a:latin typeface="Minion Pro"/>
                <a:cs typeface="Minion Pro"/>
              </a:rPr>
              <a:t>κονογραφικά Προγράμματα σ</a:t>
            </a:r>
            <a:r>
              <a:rPr lang="el-GR" sz="2000">
                <a:latin typeface="Minion Pro"/>
                <a:cs typeface="Minion Pro"/>
              </a:rPr>
              <a:t>ε</a:t>
            </a:r>
            <a:r>
              <a:rPr lang="en-US" sz="2000">
                <a:latin typeface="Minion Pro"/>
                <a:cs typeface="Minion Pro"/>
              </a:rPr>
              <a:t> Nαούς τ</a:t>
            </a:r>
            <a:r>
              <a:rPr lang="el-GR" sz="2000">
                <a:latin typeface="Minion Pro"/>
                <a:cs typeface="Minion Pro"/>
              </a:rPr>
              <a:t>η</a:t>
            </a:r>
            <a:r>
              <a:rPr lang="en-US" sz="2000">
                <a:latin typeface="Minion Pro"/>
                <a:cs typeface="Minion Pro"/>
              </a:rPr>
              <a:t>ς Θεσσαλονίκης (9ος-15ος αἰ.)</a:t>
            </a:r>
            <a:r>
              <a:rPr lang="el-GR" sz="2000">
                <a:latin typeface="Minion Pro"/>
                <a:cs typeface="Minion Pro"/>
              </a:rPr>
              <a:t>»</a:t>
            </a:r>
          </a:p>
          <a:p>
            <a:r>
              <a:rPr lang="el-GR" sz="2000">
                <a:latin typeface="Minion Pro"/>
                <a:cs typeface="Minion Pro"/>
              </a:rPr>
              <a:t>ΕΠΕΑΕΚ ΙΙ Ε</a:t>
            </a:r>
            <a:r>
              <a:rPr lang="en-US" sz="2000">
                <a:latin typeface="Minion Pro"/>
                <a:cs typeface="Minion Pro"/>
              </a:rPr>
              <a:t>πιχειρησιακ</a:t>
            </a:r>
            <a:r>
              <a:rPr lang="el-GR" sz="2000">
                <a:latin typeface="Minion Pro"/>
                <a:cs typeface="Minion Pro"/>
              </a:rPr>
              <a:t>ό</a:t>
            </a:r>
            <a:r>
              <a:rPr lang="en-US" sz="2000">
                <a:latin typeface="Minion Pro"/>
                <a:cs typeface="Minion Pro"/>
              </a:rPr>
              <a:t> Πρ</a:t>
            </a:r>
            <a:r>
              <a:rPr lang="el-GR" sz="2000">
                <a:latin typeface="Minion Pro"/>
                <a:cs typeface="Minion Pro"/>
              </a:rPr>
              <a:t>ό</a:t>
            </a:r>
            <a:r>
              <a:rPr lang="en-US" sz="2000">
                <a:latin typeface="Minion Pro"/>
                <a:cs typeface="Minion Pro"/>
              </a:rPr>
              <a:t>γρ</a:t>
            </a:r>
            <a:r>
              <a:rPr lang="el-GR" sz="2000">
                <a:latin typeface="Minion Pro"/>
                <a:cs typeface="Minion Pro"/>
              </a:rPr>
              <a:t>α</a:t>
            </a:r>
            <a:r>
              <a:rPr lang="en-US" sz="2000">
                <a:latin typeface="Minion Pro"/>
                <a:cs typeface="Minion Pro"/>
              </a:rPr>
              <a:t>μμα «Κοινωνία τ</a:t>
            </a:r>
            <a:r>
              <a:rPr lang="el-GR" sz="2000">
                <a:latin typeface="Minion Pro"/>
                <a:cs typeface="Minion Pro"/>
              </a:rPr>
              <a:t>η</a:t>
            </a:r>
            <a:r>
              <a:rPr lang="en-US" sz="2000">
                <a:latin typeface="Minion Pro"/>
                <a:cs typeface="Minion Pro"/>
              </a:rPr>
              <a:t>ς Πληροφορίας»</a:t>
            </a:r>
            <a:r>
              <a:rPr lang="el-GR" sz="2000">
                <a:latin typeface="Minion Pro"/>
                <a:cs typeface="Minion Pro"/>
              </a:rPr>
              <a:t>: </a:t>
            </a:r>
            <a:r>
              <a:rPr lang="en-US" sz="2000">
                <a:latin typeface="Minion Pro"/>
                <a:cs typeface="Minion Pro"/>
              </a:rPr>
              <a:t>«Tεκμηρίωση, ψηφιοποίηση κα</a:t>
            </a:r>
            <a:r>
              <a:rPr lang="el-GR" sz="2000">
                <a:latin typeface="Minion Pro"/>
                <a:cs typeface="Minion Pro"/>
              </a:rPr>
              <a:t>ι</a:t>
            </a:r>
            <a:r>
              <a:rPr lang="en-US" sz="2000">
                <a:latin typeface="Minion Pro"/>
                <a:cs typeface="Minion Pro"/>
              </a:rPr>
              <a:t> </a:t>
            </a:r>
            <a:r>
              <a:rPr lang="el-GR" sz="2000">
                <a:latin typeface="Minion Pro"/>
                <a:cs typeface="Minion Pro"/>
              </a:rPr>
              <a:t>α</a:t>
            </a:r>
            <a:r>
              <a:rPr lang="en-US" sz="2000">
                <a:latin typeface="Minion Pro"/>
                <a:cs typeface="Minion Pro"/>
              </a:rPr>
              <a:t>νάδειξη το</a:t>
            </a:r>
            <a:r>
              <a:rPr lang="el-GR" sz="2000">
                <a:latin typeface="Minion Pro"/>
                <a:cs typeface="Minion Pro"/>
              </a:rPr>
              <a:t>υ</a:t>
            </a:r>
            <a:r>
              <a:rPr lang="en-US" sz="2000">
                <a:latin typeface="Minion Pro"/>
                <a:cs typeface="Minion Pro"/>
              </a:rPr>
              <a:t> Ὀρθόδοξου Πολιτισμοῦ»</a:t>
            </a:r>
            <a:endParaRPr lang="el-GR" sz="2000">
              <a:latin typeface="Minion Pro"/>
              <a:cs typeface="Minion Pro"/>
            </a:endParaRPr>
          </a:p>
          <a:p>
            <a:pPr lvl="0"/>
            <a:r>
              <a:rPr lang="el-GR" sz="2000">
                <a:latin typeface="Minion Pro"/>
                <a:cs typeface="Minion Pro"/>
              </a:rPr>
              <a:t>ΕΠΕΑΕΚ ΙΙ «Πρακτική Άσκηση Φοιτητών»</a:t>
            </a:r>
            <a:endParaRPr lang="en-US" sz="2000">
              <a:latin typeface="Minion Pro"/>
              <a:cs typeface="Minion Pro"/>
            </a:endParaRPr>
          </a:p>
          <a:p>
            <a:pPr lvl="0"/>
            <a:r>
              <a:rPr lang="el-GR" sz="2000">
                <a:latin typeface="Minion Pro"/>
                <a:cs typeface="Minion Pro"/>
              </a:rPr>
              <a:t>ΕΠΕΑΕΚ ΙΙ «Επιχειρηματικότητα και καινοτομία»</a:t>
            </a:r>
            <a:endParaRPr lang="en-US" sz="2000">
              <a:latin typeface="Minion Pro"/>
              <a:cs typeface="Minion Pro"/>
            </a:endParaRPr>
          </a:p>
          <a:p>
            <a:pPr lvl="0"/>
            <a:r>
              <a:rPr lang="el-GR" sz="2000">
                <a:latin typeface="Minion Pro"/>
                <a:cs typeface="Minion Pro"/>
              </a:rPr>
              <a:t>ΓΓΕΤ – ΕΣΠΑ 2007-2013 (Πρόγραμμα «Ενίσχυση Μεταδιδακτόρων Ερευνητών»): «Α critical assessment of patristic precedents for contemporary theologies of the person (</a:t>
            </a:r>
            <a:r>
              <a:rPr lang="en-US" sz="2000">
                <a:latin typeface="Minion Pro"/>
                <a:cs typeface="Minion Pro"/>
              </a:rPr>
              <a:t>Alexis Torrance</a:t>
            </a:r>
            <a:r>
              <a:rPr lang="el-GR" sz="2000">
                <a:latin typeface="Minion Pro"/>
                <a:cs typeface="Minion Pro"/>
              </a:rPr>
              <a:t>)</a:t>
            </a:r>
          </a:p>
          <a:p>
            <a:pPr lvl="0"/>
            <a:r>
              <a:rPr lang="el-GR" sz="2000">
                <a:latin typeface="Minion Pro"/>
                <a:cs typeface="Minion Pro"/>
              </a:rPr>
              <a:t>ΓΓΕΤ – ΕΣΠΑ 2007-2013</a:t>
            </a:r>
            <a:r>
              <a:rPr lang="en-US" sz="2000">
                <a:latin typeface="Minion Pro"/>
                <a:cs typeface="Minion Pro"/>
              </a:rPr>
              <a:t> (</a:t>
            </a:r>
            <a:r>
              <a:rPr lang="el-GR" sz="2000">
                <a:latin typeface="Minion Pro"/>
                <a:cs typeface="Minion Pro"/>
              </a:rPr>
              <a:t>Πρόγραμμα Ηράκλειτος ΙΙ): Διδακτορική διατριβή: </a:t>
            </a:r>
            <a:r>
              <a:rPr lang="en-US" sz="2000" smtClean="0">
                <a:latin typeface="Minion Pro"/>
                <a:cs typeface="Minion Pro"/>
              </a:rPr>
              <a:t>Ο πατριάρχης Κωνσταντινουπόλεως Ευθύμιος Α΄(907-912). Βίος και έργο</a:t>
            </a:r>
            <a:r>
              <a:rPr lang="el-GR" sz="2000" smtClean="0">
                <a:latin typeface="Minion Pro"/>
                <a:cs typeface="Minion Pro"/>
              </a:rPr>
              <a:t> (Φίλιππος Γερμάνης)</a:t>
            </a:r>
          </a:p>
          <a:p>
            <a:r>
              <a:rPr lang="en-GB" sz="2000">
                <a:latin typeface="Minion Pro"/>
                <a:cs typeface="Minion Pro"/>
              </a:rPr>
              <a:t>INTERREC IIIA</a:t>
            </a:r>
            <a:r>
              <a:rPr lang="el-GR" sz="2000">
                <a:latin typeface="Minion Pro"/>
                <a:cs typeface="Minion Pro"/>
              </a:rPr>
              <a:t>/</a:t>
            </a:r>
            <a:r>
              <a:rPr lang="en-GB" sz="2000">
                <a:latin typeface="Minion Pro"/>
                <a:cs typeface="Minion Pro"/>
              </a:rPr>
              <a:t>PHARE CBC</a:t>
            </a:r>
            <a:r>
              <a:rPr lang="el-GR" sz="2000">
                <a:latin typeface="Minion Pro"/>
                <a:cs typeface="Minion Pro"/>
              </a:rPr>
              <a:t>, Ελλάδα-Βουλγαρία: «</a:t>
            </a:r>
            <a:r>
              <a:rPr lang="el-GR" sz="1900">
                <a:latin typeface="Minion Pro"/>
                <a:cs typeface="Minion Pro"/>
              </a:rPr>
              <a:t>Πρωτοβουλία για τη διάσωση, μελέτη, ανάδειξη και προβολή του ορθόδοξου πολιτισμού στη διασυνοριακή περιοχή Ελλάδας-Βουλγαρίας με την υποστήριξη νέων τεχνολογιών</a:t>
            </a:r>
            <a:r>
              <a:rPr lang="el-GR" sz="2000">
                <a:latin typeface="Minion Pro"/>
                <a:cs typeface="Minion Pro"/>
              </a:rPr>
              <a:t>» </a:t>
            </a:r>
            <a:endParaRPr lang="el-GR" sz="2200" smtClean="0">
              <a:latin typeface="Minion Pro"/>
              <a:cs typeface="Minion Pro"/>
            </a:endParaRPr>
          </a:p>
          <a:p>
            <a:pPr lvl="0"/>
            <a:r>
              <a:rPr lang="el-GR" sz="2200">
                <a:latin typeface="Minion Pro"/>
                <a:cs typeface="Minion Pro"/>
              </a:rPr>
              <a:t>  </a:t>
            </a:r>
            <a:endParaRPr lang="en-US" sz="2200">
              <a:latin typeface="Minion Pro"/>
              <a:cs typeface="Minion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048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>
                <a:solidFill>
                  <a:srgbClr val="B32C16"/>
                </a:solidFill>
                <a:latin typeface="Minion Pro"/>
                <a:cs typeface="Minion Pro"/>
              </a:rPr>
              <a:t>ΕΡΕΥΝΗΤΙΚΑ ΠΡΟΓΡΑΜΜΑΤΑ ΚΑΙ ΕΡΓΑ</a:t>
            </a:r>
          </a:p>
          <a:p>
            <a:pPr algn="ctr">
              <a:spcAft>
                <a:spcPts val="1800"/>
              </a:spcAft>
            </a:pPr>
            <a:r>
              <a:rPr lang="el-GR" sz="2400" b="1">
                <a:solidFill>
                  <a:srgbClr val="B32C16"/>
                </a:solidFill>
                <a:latin typeface="Minion Pro"/>
                <a:cs typeface="Minion Pro"/>
              </a:rPr>
              <a:t>ΜΕ ΕΥΡΩΠΑΪΚΗ ΧΡΗΜΑΤΟΔΟΤΗΣΗ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799"/>
            <a:ext cx="7924800" cy="5026153"/>
          </a:xfrm>
        </p:spPr>
        <p:txBody>
          <a:bodyPr>
            <a:normAutofit lnSpcReduction="10000"/>
          </a:bodyPr>
          <a:lstStyle/>
          <a:p>
            <a:pPr lvl="0"/>
            <a:r>
              <a:rPr lang="el-GR" sz="2000" b="1">
                <a:latin typeface="Minion Pro"/>
                <a:cs typeface="Minion Pro"/>
              </a:rPr>
              <a:t>Biblindex</a:t>
            </a:r>
            <a:r>
              <a:rPr lang="el-GR" sz="2000">
                <a:latin typeface="Minion Pro"/>
                <a:cs typeface="Minion Pro"/>
              </a:rPr>
              <a:t>, Institut des Sources Chrétiennes, Lyon, Γαλλία.</a:t>
            </a:r>
            <a:endParaRPr lang="en-US" sz="2000">
              <a:latin typeface="Minion Pro"/>
              <a:cs typeface="Minion Pro"/>
            </a:endParaRPr>
          </a:p>
          <a:p>
            <a:pPr lvl="0"/>
            <a:r>
              <a:rPr lang="el-GR" sz="2000" b="1">
                <a:latin typeface="Minion Pro"/>
                <a:cs typeface="Minion Pro"/>
              </a:rPr>
              <a:t>HTLS </a:t>
            </a:r>
            <a:r>
              <a:rPr lang="el-GR" sz="2000">
                <a:latin typeface="Minion Pro"/>
                <a:cs typeface="Minion Pro"/>
              </a:rPr>
              <a:t>(Historical and Theological Lexicon of the Septuagint), Πανε-πιστήμιο Στρασβούργου, Γαλλία.</a:t>
            </a:r>
            <a:endParaRPr lang="en-US" sz="2000">
              <a:latin typeface="Minion Pro"/>
              <a:cs typeface="Minion Pro"/>
            </a:endParaRPr>
          </a:p>
          <a:p>
            <a:pPr lvl="0"/>
            <a:r>
              <a:rPr lang="de-DE" sz="2000" b="1">
                <a:latin typeface="Minion Pro"/>
                <a:cs typeface="Minion Pro"/>
              </a:rPr>
              <a:t>Septuaginta Deutsch</a:t>
            </a:r>
            <a:r>
              <a:rPr lang="de-DE" sz="2000">
                <a:latin typeface="Minion Pro"/>
                <a:cs typeface="Minion Pro"/>
              </a:rPr>
              <a:t>. Das Griechische Alte Testament in deutscher Übersetzung. </a:t>
            </a:r>
            <a:r>
              <a:rPr lang="el-GR" sz="2000">
                <a:latin typeface="Minion Pro"/>
                <a:cs typeface="Minion Pro"/>
              </a:rPr>
              <a:t>Γερμανική Βιβλική Εταιρεία Στουττγάρδης. Γερμανία</a:t>
            </a:r>
            <a:endParaRPr lang="en-US" sz="2000">
              <a:latin typeface="Minion Pro"/>
              <a:cs typeface="Minion Pro"/>
            </a:endParaRPr>
          </a:p>
          <a:p>
            <a:pPr lvl="0"/>
            <a:r>
              <a:rPr lang="de-DE" sz="2000" b="1">
                <a:latin typeface="Minion Pro"/>
                <a:cs typeface="Minion Pro"/>
              </a:rPr>
              <a:t>Septuaginta</a:t>
            </a:r>
            <a:r>
              <a:rPr lang="el-GR" sz="2000" b="1">
                <a:latin typeface="Minion Pro"/>
                <a:cs typeface="Minion Pro"/>
              </a:rPr>
              <a:t> </a:t>
            </a:r>
            <a:r>
              <a:rPr lang="de-DE" sz="2000" b="1">
                <a:latin typeface="Minion Pro"/>
                <a:cs typeface="Minion Pro"/>
              </a:rPr>
              <a:t>Deutsch</a:t>
            </a:r>
            <a:r>
              <a:rPr lang="de-DE" sz="2000">
                <a:latin typeface="Minion Pro"/>
                <a:cs typeface="Minion Pro"/>
              </a:rPr>
              <a:t>: Erklärungsbände I-II. </a:t>
            </a:r>
            <a:r>
              <a:rPr lang="el-GR" sz="2000">
                <a:latin typeface="Minion Pro"/>
                <a:cs typeface="Minion Pro"/>
              </a:rPr>
              <a:t>Γερμανική Βιβλική Εταιρεία Στουττγάρδης. Γερμανία.</a:t>
            </a:r>
            <a:endParaRPr lang="en-US" sz="2000">
              <a:latin typeface="Minion Pro"/>
              <a:cs typeface="Minion Pro"/>
            </a:endParaRPr>
          </a:p>
          <a:p>
            <a:pPr lvl="0"/>
            <a:r>
              <a:rPr lang="el-GR" sz="2000">
                <a:latin typeface="Minion Pro"/>
                <a:cs typeface="Minion Pro"/>
              </a:rPr>
              <a:t>Das wissenschaftliche Bibellexikon im Internet (</a:t>
            </a:r>
            <a:r>
              <a:rPr lang="el-GR" sz="2000" b="1">
                <a:latin typeface="Minion Pro"/>
                <a:cs typeface="Minion Pro"/>
              </a:rPr>
              <a:t>WiBiLex</a:t>
            </a:r>
            <a:r>
              <a:rPr lang="el-GR" sz="2000">
                <a:latin typeface="Minion Pro"/>
                <a:cs typeface="Minion Pro"/>
              </a:rPr>
              <a:t>): Alttestamentlicher Teil Γερμανική Βιβλική Εταιρεία Στουττγάρδης. Γερμανία.</a:t>
            </a:r>
            <a:endParaRPr lang="en-US" sz="2000">
              <a:latin typeface="Minion Pro"/>
              <a:cs typeface="Minion Pro"/>
            </a:endParaRPr>
          </a:p>
          <a:p>
            <a:pPr lvl="0"/>
            <a:r>
              <a:rPr lang="el-GR" sz="2000">
                <a:latin typeface="Minion Pro"/>
                <a:cs typeface="Minion Pro"/>
              </a:rPr>
              <a:t> </a:t>
            </a:r>
            <a:r>
              <a:rPr lang="el-GR" sz="2000" b="1">
                <a:latin typeface="Minion Pro"/>
                <a:cs typeface="Minion Pro"/>
              </a:rPr>
              <a:t>Septuaginta-Handbuch</a:t>
            </a:r>
            <a:r>
              <a:rPr lang="el-GR" sz="2000">
                <a:latin typeface="Minion Pro"/>
                <a:cs typeface="Minion Pro"/>
              </a:rPr>
              <a:t>: Theologie der Septuaginta, Πανεπιστήμιο ΚU Leuven, Βέλγιο.</a:t>
            </a:r>
          </a:p>
          <a:p>
            <a:pPr lvl="0"/>
            <a:r>
              <a:rPr lang="de-DE" sz="2000">
                <a:latin typeface="Minion Pro"/>
                <a:cs typeface="Minion Pro"/>
              </a:rPr>
              <a:t>Forschungsprojekt: Tradition und Translation von Religion zwischen „Orient“ und „Okzident“ in spätantiker Multikulturalität, </a:t>
            </a:r>
            <a:r>
              <a:rPr lang="el-GR" sz="2000">
                <a:latin typeface="Minion Pro"/>
                <a:cs typeface="Minion Pro"/>
              </a:rPr>
              <a:t>Πανεπιστήμια Μαρβούργου και Ταλλίνν</a:t>
            </a:r>
            <a:r>
              <a:rPr lang="de-DE" sz="2000">
                <a:latin typeface="Minion Pro"/>
                <a:cs typeface="Minion Pro"/>
              </a:rPr>
              <a:t>, </a:t>
            </a:r>
            <a:r>
              <a:rPr lang="el-GR" sz="2000">
                <a:latin typeface="Minion Pro"/>
                <a:cs typeface="Minion Pro"/>
              </a:rPr>
              <a:t>Γερμανία και Εσθονία</a:t>
            </a:r>
            <a:r>
              <a:rPr lang="de-DE" sz="2000">
                <a:latin typeface="Minion Pro"/>
                <a:cs typeface="Minion Pro"/>
              </a:rPr>
              <a:t>.</a:t>
            </a:r>
            <a:endParaRPr lang="en-US" sz="2000">
              <a:latin typeface="Minion Pro"/>
              <a:cs typeface="Minion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04801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>
                <a:solidFill>
                  <a:srgbClr val="B32C16"/>
                </a:solidFill>
                <a:latin typeface="Minion Pro"/>
                <a:cs typeface="Minion Pro"/>
              </a:rPr>
              <a:t>ΔΙΕΘΝΕΙΣ ΣΥΝΕΡΓΑΣΙΕΣ ΜΕ ΞΕΝΟΥΣ</a:t>
            </a:r>
          </a:p>
          <a:p>
            <a:pPr algn="ctr"/>
            <a:r>
              <a:rPr lang="el-GR" sz="2400" b="1">
                <a:solidFill>
                  <a:srgbClr val="B32C16"/>
                </a:solidFill>
                <a:latin typeface="Minion Pro"/>
                <a:cs typeface="Minion Pro"/>
              </a:rPr>
              <a:t>ΑΚΑΔΗΜΑΪΚΟΥΣ ΚΑΙ ΕΡΕΥΝΗΤΙΚΟΥΣ ΦΟΡΕΙΣ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1"/>
            <a:ext cx="7924800" cy="5178552"/>
          </a:xfrm>
        </p:spPr>
        <p:txBody>
          <a:bodyPr>
            <a:normAutofit/>
          </a:bodyPr>
          <a:lstStyle/>
          <a:p>
            <a:pPr lvl="0"/>
            <a:r>
              <a:rPr lang="el-GR" sz="2000" b="1">
                <a:latin typeface="Minion Pro"/>
                <a:cs typeface="Minion Pro"/>
              </a:rPr>
              <a:t>GREDO </a:t>
            </a:r>
            <a:r>
              <a:rPr lang="el-GR" sz="2000">
                <a:latin typeface="Minion Pro"/>
                <a:cs typeface="Minion Pro"/>
              </a:rPr>
              <a:t>(Groupe des Recherches Dogmatiques et Oecumeniques), Προτεσταντική Θεολογική Σχολή, Πανεπιστήμιο Στρασβούργου.</a:t>
            </a:r>
            <a:endParaRPr lang="en-US" sz="2000">
              <a:latin typeface="Minion Pro"/>
              <a:cs typeface="Minion Pro"/>
            </a:endParaRPr>
          </a:p>
          <a:p>
            <a:pPr lvl="0"/>
            <a:r>
              <a:rPr lang="en-GB" sz="2000" b="1">
                <a:latin typeface="Minion Pro"/>
                <a:cs typeface="Minion Pro"/>
              </a:rPr>
              <a:t>SEPT EGLISES</a:t>
            </a:r>
            <a:r>
              <a:rPr lang="en-GB" sz="2000">
                <a:latin typeface="Minion Pro"/>
                <a:cs typeface="Minion Pro"/>
              </a:rPr>
              <a:t>, Groupe de reflexion et de recherche oecumenique (</a:t>
            </a:r>
            <a:r>
              <a:rPr lang="el-GR" sz="2000">
                <a:latin typeface="Minion Pro"/>
                <a:cs typeface="Minion Pro"/>
              </a:rPr>
              <a:t>Κέντρο</a:t>
            </a:r>
            <a:r>
              <a:rPr lang="en-GB" sz="2000">
                <a:latin typeface="Minion Pro"/>
                <a:cs typeface="Minion Pro"/>
              </a:rPr>
              <a:t> E. Mounier, </a:t>
            </a:r>
            <a:r>
              <a:rPr lang="el-GR" sz="2000">
                <a:latin typeface="Minion Pro"/>
                <a:cs typeface="Minion Pro"/>
              </a:rPr>
              <a:t>Μονή Δομινικανών, Στρασβούργο)</a:t>
            </a:r>
            <a:endParaRPr lang="en-US" sz="2000">
              <a:latin typeface="Minion Pro"/>
              <a:cs typeface="Minion Pro"/>
            </a:endParaRPr>
          </a:p>
          <a:p>
            <a:pPr lvl="0"/>
            <a:r>
              <a:rPr lang="el-GR" sz="2000">
                <a:latin typeface="Minion Pro"/>
                <a:cs typeface="Minion Pro"/>
              </a:rPr>
              <a:t>Διεθνής Οργανισμός</a:t>
            </a:r>
            <a:r>
              <a:rPr lang="fr-FR" sz="2000">
                <a:latin typeface="Minion Pro"/>
                <a:cs typeface="Minion Pro"/>
              </a:rPr>
              <a:t> International Colloquium on Gregory of Nyssa </a:t>
            </a:r>
            <a:r>
              <a:rPr lang="el-GR" sz="2000">
                <a:latin typeface="Minion Pro"/>
                <a:cs typeface="Minion Pro"/>
              </a:rPr>
              <a:t>για την προώθηση της έρευνας του έργου του Γρηγορίου Νύσσης</a:t>
            </a:r>
            <a:r>
              <a:rPr lang="fr-FR" sz="2000">
                <a:latin typeface="Minion Pro"/>
                <a:cs typeface="Minion Pro"/>
              </a:rPr>
              <a:t>  </a:t>
            </a:r>
            <a:r>
              <a:rPr lang="el-GR" sz="2000">
                <a:latin typeface="Minion Pro"/>
                <a:cs typeface="Minion Pro"/>
              </a:rPr>
              <a:t>σε συνεργασία με διάφορα ευρωπαϊκά πανεπιστήμια</a:t>
            </a:r>
            <a:r>
              <a:rPr lang="fr-FR" sz="2000">
                <a:latin typeface="Minion Pro"/>
                <a:cs typeface="Minion Pro"/>
              </a:rPr>
              <a:t> (Pontifical University of the Holy Cross, Catholic University of Leuven </a:t>
            </a:r>
            <a:r>
              <a:rPr lang="el-GR" sz="2000">
                <a:latin typeface="Minion Pro"/>
                <a:cs typeface="Minion Pro"/>
              </a:rPr>
              <a:t>κ</a:t>
            </a:r>
            <a:r>
              <a:rPr lang="fr-FR" sz="2000">
                <a:latin typeface="Minion Pro"/>
                <a:cs typeface="Minion Pro"/>
              </a:rPr>
              <a:t>.</a:t>
            </a:r>
            <a:r>
              <a:rPr lang="el-GR" sz="2000">
                <a:latin typeface="Minion Pro"/>
                <a:cs typeface="Minion Pro"/>
              </a:rPr>
              <a:t>ά</a:t>
            </a:r>
            <a:r>
              <a:rPr lang="fr-FR" sz="2000">
                <a:latin typeface="Minion Pro"/>
                <a:cs typeface="Minion Pro"/>
              </a:rPr>
              <a:t>.)</a:t>
            </a:r>
            <a:endParaRPr lang="en-US" sz="2000">
              <a:latin typeface="Minion Pro"/>
              <a:cs typeface="Minion Pro"/>
            </a:endParaRPr>
          </a:p>
          <a:p>
            <a:r>
              <a:rPr lang="el-GR" sz="2000">
                <a:latin typeface="Minion Pro"/>
                <a:cs typeface="Minion Pro"/>
              </a:rPr>
              <a:t>Πανεπιστήμιο Στρασβούργου/</a:t>
            </a:r>
            <a:r>
              <a:rPr lang="en-US" sz="2000">
                <a:latin typeface="Minion Pro"/>
                <a:cs typeface="Minion Pro"/>
              </a:rPr>
              <a:t>Faculté de Théologie Catholique – ERCAM «</a:t>
            </a:r>
            <a:r>
              <a:rPr lang="fr-FR" sz="2000">
                <a:latin typeface="Minion Pro"/>
                <a:cs typeface="Minion Pro"/>
              </a:rPr>
              <a:t>Théologie de la création : des animaux et des hommes – Histoire des doctrines, histoire des représentations»</a:t>
            </a:r>
            <a:r>
              <a:rPr lang="en-US" sz="2000">
                <a:latin typeface="Minion Pro"/>
                <a:cs typeface="Minion Pro"/>
              </a:rPr>
              <a:t>  </a:t>
            </a:r>
          </a:p>
          <a:p>
            <a:pPr lvl="0"/>
            <a:r>
              <a:rPr lang="el-GR" sz="2000">
                <a:latin typeface="Minion Pro"/>
                <a:cs typeface="Minion Pro"/>
              </a:rPr>
              <a:t>Ανάγνωση και καταλογογράφηση των ψηφιοποιημένων χειρογράφων της βάσης δεδομένων, Institut für Neutestamentliche Textforschung, Πανεπιστήμιο Münster, Γερμανία.</a:t>
            </a:r>
            <a:endParaRPr lang="en-US" sz="2000">
              <a:latin typeface="Minion Pro"/>
              <a:cs typeface="Minion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04801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>
                <a:solidFill>
                  <a:srgbClr val="B32C16"/>
                </a:solidFill>
                <a:latin typeface="Minion Pro"/>
                <a:cs typeface="Minion Pro"/>
              </a:rPr>
              <a:t>ΔΙΕΘΝΕΙΣ ΣΥΝΕΡΓΑΣΙΕΣ ΜΕ ΞΕΝΟΥΣ</a:t>
            </a:r>
          </a:p>
          <a:p>
            <a:pPr algn="ctr"/>
            <a:r>
              <a:rPr lang="el-GR" sz="2400" b="1">
                <a:solidFill>
                  <a:srgbClr val="B32C16"/>
                </a:solidFill>
                <a:latin typeface="Minion Pro"/>
                <a:cs typeface="Minion Pro"/>
              </a:rPr>
              <a:t>ΑΚΑΔΗΜΑΪΚΟΥΣ ΚΑΙ ΕΡΕΥΝΗΤΙΚΟΥΣ ΦΟΡΕΙΣ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799"/>
            <a:ext cx="7924800" cy="5026153"/>
          </a:xfrm>
        </p:spPr>
        <p:txBody>
          <a:bodyPr>
            <a:normAutofit/>
          </a:bodyPr>
          <a:lstStyle/>
          <a:p>
            <a:pPr lvl="0"/>
            <a:r>
              <a:rPr lang="el-GR" sz="2200">
                <a:latin typeface="Minion Pro"/>
                <a:cs typeface="Minion Pro"/>
              </a:rPr>
              <a:t>ΙΒΕ/ΕΙΕ : ε</a:t>
            </a:r>
            <a:r>
              <a:rPr lang="en-US" sz="2200">
                <a:latin typeface="Minion Pro"/>
                <a:cs typeface="Minion Pro"/>
              </a:rPr>
              <a:t>ρευνητικό πρόγραμμα «</a:t>
            </a:r>
            <a:r>
              <a:rPr lang="el-GR" sz="2200">
                <a:latin typeface="Minion Pro"/>
                <a:cs typeface="Minion Pro"/>
              </a:rPr>
              <a:t>Α</a:t>
            </a:r>
            <a:r>
              <a:rPr lang="en-US" sz="2200">
                <a:latin typeface="Minion Pro"/>
                <a:cs typeface="Minion Pro"/>
              </a:rPr>
              <a:t>ρχειακές, Παλαιογραφικές κα</a:t>
            </a:r>
            <a:r>
              <a:rPr lang="el-GR" sz="2200">
                <a:latin typeface="Minion Pro"/>
                <a:cs typeface="Minion Pro"/>
              </a:rPr>
              <a:t>ι</a:t>
            </a:r>
            <a:r>
              <a:rPr lang="en-US" sz="2200">
                <a:latin typeface="Minion Pro"/>
                <a:cs typeface="Minion Pro"/>
              </a:rPr>
              <a:t> Διπλωματικές</a:t>
            </a:r>
            <a:r>
              <a:rPr lang="el-GR" sz="2200">
                <a:latin typeface="Minion Pro"/>
                <a:cs typeface="Minion Pro"/>
              </a:rPr>
              <a:t> Έ</a:t>
            </a:r>
            <a:r>
              <a:rPr lang="en-US" sz="2200">
                <a:latin typeface="Minion Pro"/>
                <a:cs typeface="Minion Pro"/>
              </a:rPr>
              <a:t>ρευνες» (</a:t>
            </a:r>
            <a:r>
              <a:rPr lang="el-GR" sz="2200">
                <a:latin typeface="Minion Pro"/>
                <a:cs typeface="Minion Pro"/>
              </a:rPr>
              <a:t>ε</a:t>
            </a:r>
            <a:r>
              <a:rPr lang="en-US" sz="2200">
                <a:latin typeface="Minion Pro"/>
                <a:cs typeface="Minion Pro"/>
              </a:rPr>
              <a:t>πιστ. </a:t>
            </a:r>
            <a:r>
              <a:rPr lang="el-GR" sz="2200">
                <a:latin typeface="Minion Pro"/>
                <a:cs typeface="Minion Pro"/>
              </a:rPr>
              <a:t>υ</a:t>
            </a:r>
            <a:r>
              <a:rPr lang="en-US" sz="2200">
                <a:latin typeface="Minion Pro"/>
                <a:cs typeface="Minion Pro"/>
              </a:rPr>
              <a:t>πεύθυνος Kρ</a:t>
            </a:r>
            <a:r>
              <a:rPr lang="el-GR" sz="2200">
                <a:latin typeface="Minion Pro"/>
                <a:cs typeface="Minion Pro"/>
              </a:rPr>
              <a:t>.</a:t>
            </a:r>
            <a:r>
              <a:rPr lang="en-US" sz="2200">
                <a:latin typeface="Minion Pro"/>
                <a:cs typeface="Minion Pro"/>
              </a:rPr>
              <a:t> Xρυσοχοΐδης) </a:t>
            </a:r>
            <a:endParaRPr lang="el-GR" sz="2200">
              <a:latin typeface="Minion Pro"/>
              <a:cs typeface="Minion Pro"/>
            </a:endParaRPr>
          </a:p>
          <a:p>
            <a:pPr lvl="0"/>
            <a:r>
              <a:rPr lang="el-GR" sz="2200">
                <a:latin typeface="Minion Pro"/>
                <a:cs typeface="Minion Pro"/>
              </a:rPr>
              <a:t>ΙΒΕ/ΕΙΕ : </a:t>
            </a:r>
            <a:r>
              <a:rPr lang="en-US" sz="2200">
                <a:latin typeface="Minion Pro"/>
                <a:cs typeface="Minion Pro"/>
              </a:rPr>
              <a:t>πρόγραμμα</a:t>
            </a:r>
            <a:r>
              <a:rPr lang="el-GR" sz="2200">
                <a:latin typeface="Minion Pro"/>
                <a:cs typeface="Minion Pro"/>
              </a:rPr>
              <a:t> - Βάση δεδομένων</a:t>
            </a:r>
            <a:r>
              <a:rPr lang="en-US" sz="2200">
                <a:latin typeface="Minion Pro"/>
                <a:cs typeface="Minion Pro"/>
              </a:rPr>
              <a:t> «</a:t>
            </a:r>
            <a:r>
              <a:rPr lang="el-GR" sz="2200">
                <a:latin typeface="Minion Pro"/>
                <a:cs typeface="Minion Pro"/>
              </a:rPr>
              <a:t>Α</a:t>
            </a:r>
            <a:r>
              <a:rPr lang="en-US" sz="2200">
                <a:latin typeface="Minion Pro"/>
                <a:cs typeface="Minion Pro"/>
              </a:rPr>
              <a:t>γιολογία </a:t>
            </a:r>
            <a:r>
              <a:rPr lang="el-GR" sz="2200">
                <a:latin typeface="Minion Pro"/>
                <a:cs typeface="Minion Pro"/>
              </a:rPr>
              <a:t>Ύ</a:t>
            </a:r>
            <a:r>
              <a:rPr lang="en-US" sz="2200">
                <a:latin typeface="Minion Pro"/>
                <a:cs typeface="Minion Pro"/>
              </a:rPr>
              <a:t>στερης Bυζαντιν</a:t>
            </a:r>
            <a:r>
              <a:rPr lang="el-GR" sz="2200">
                <a:latin typeface="Minion Pro"/>
                <a:cs typeface="Minion Pro"/>
              </a:rPr>
              <a:t>ή</a:t>
            </a:r>
            <a:r>
              <a:rPr lang="en-US" sz="2200">
                <a:latin typeface="Minion Pro"/>
                <a:cs typeface="Minion Pro"/>
              </a:rPr>
              <a:t>ς Περιόδου» (συντον. </a:t>
            </a:r>
            <a:r>
              <a:rPr lang="el-GR" sz="2200">
                <a:latin typeface="Minion Pro"/>
                <a:cs typeface="Minion Pro"/>
              </a:rPr>
              <a:t>Ε</a:t>
            </a:r>
            <a:r>
              <a:rPr lang="en-US" sz="2200">
                <a:latin typeface="Minion Pro"/>
                <a:cs typeface="Minion Pro"/>
              </a:rPr>
              <a:t>λ</a:t>
            </a:r>
            <a:r>
              <a:rPr lang="el-GR" sz="2200">
                <a:latin typeface="Minion Pro"/>
                <a:cs typeface="Minion Pro"/>
              </a:rPr>
              <a:t>.</a:t>
            </a:r>
            <a:r>
              <a:rPr lang="en-US" sz="2200">
                <a:latin typeface="Minion Pro"/>
                <a:cs typeface="Minion Pro"/>
              </a:rPr>
              <a:t> Kουντούρα-Γαλάκη) </a:t>
            </a:r>
            <a:endParaRPr lang="el-GR" sz="2200">
              <a:latin typeface="Minion Pro"/>
              <a:cs typeface="Minion Pro"/>
            </a:endParaRPr>
          </a:p>
          <a:p>
            <a:pPr lvl="1">
              <a:buNone/>
            </a:pPr>
            <a:r>
              <a:rPr lang="en-US" sz="1900">
                <a:latin typeface="Minion Pro"/>
                <a:cs typeface="Minion Pro"/>
              </a:rPr>
              <a:t>[</a:t>
            </a:r>
            <a:r>
              <a:rPr lang="en-US" sz="2000">
                <a:solidFill>
                  <a:srgbClr val="0000FF"/>
                </a:solidFill>
                <a:latin typeface="Minion Pro"/>
                <a:cs typeface="Minion Pro"/>
              </a:rPr>
              <a:t>http://byzhadb.eie.gr/</a:t>
            </a:r>
            <a:r>
              <a:rPr lang="el-GR" sz="1900">
                <a:solidFill>
                  <a:srgbClr val="0000FF"/>
                </a:solidFill>
                <a:latin typeface="Minion Pro"/>
                <a:cs typeface="Minion Pro"/>
              </a:rPr>
              <a:t>] </a:t>
            </a:r>
          </a:p>
          <a:p>
            <a:pPr lvl="0"/>
            <a:r>
              <a:rPr lang="el-GR" sz="2200">
                <a:latin typeface="Minion Pro"/>
                <a:cs typeface="Minion Pro"/>
              </a:rPr>
              <a:t>ΙΒΕ/ΕΙΕ : «On line διαδραστικός (interactive) κατάλογος των ελληνικών χειρογράφων της Ι. Μονής Αγίου Ιωάννου του Θεολόγου Πάτμου</a:t>
            </a:r>
            <a:r>
              <a:rPr lang="en-US" sz="2200">
                <a:latin typeface="Minion Pro"/>
                <a:cs typeface="Minion Pro"/>
              </a:rPr>
              <a:t> » (</a:t>
            </a:r>
            <a:r>
              <a:rPr lang="el-GR" sz="2200">
                <a:latin typeface="Minion Pro"/>
                <a:cs typeface="Minion Pro"/>
              </a:rPr>
              <a:t>ε</a:t>
            </a:r>
            <a:r>
              <a:rPr lang="en-US" sz="2200">
                <a:latin typeface="Minion Pro"/>
                <a:cs typeface="Minion Pro"/>
              </a:rPr>
              <a:t>πιστ. </a:t>
            </a:r>
            <a:r>
              <a:rPr lang="el-GR" sz="2200">
                <a:latin typeface="Minion Pro"/>
                <a:cs typeface="Minion Pro"/>
              </a:rPr>
              <a:t>υ</a:t>
            </a:r>
            <a:r>
              <a:rPr lang="en-US" sz="2200">
                <a:latin typeface="Minion Pro"/>
                <a:cs typeface="Minion Pro"/>
              </a:rPr>
              <a:t>πεύθυνος</a:t>
            </a:r>
            <a:r>
              <a:rPr lang="el-GR" sz="2200">
                <a:latin typeface="Minion Pro"/>
                <a:cs typeface="Minion Pro"/>
              </a:rPr>
              <a:t> </a:t>
            </a:r>
            <a:r>
              <a:rPr lang="en-US" sz="2200">
                <a:latin typeface="Minion Pro"/>
                <a:cs typeface="Minion Pro"/>
              </a:rPr>
              <a:t>Kρ</a:t>
            </a:r>
            <a:r>
              <a:rPr lang="el-GR" sz="2200">
                <a:latin typeface="Minion Pro"/>
                <a:cs typeface="Minion Pro"/>
              </a:rPr>
              <a:t>.</a:t>
            </a:r>
            <a:r>
              <a:rPr lang="en-US" sz="2200">
                <a:latin typeface="Minion Pro"/>
                <a:cs typeface="Minion Pro"/>
              </a:rPr>
              <a:t> Xρυσοχοΐδης) </a:t>
            </a:r>
            <a:endParaRPr lang="el-GR" sz="2200">
              <a:latin typeface="Minion Pro"/>
              <a:cs typeface="Minion Pro"/>
            </a:endParaRPr>
          </a:p>
          <a:p>
            <a:pPr lvl="0"/>
            <a:endParaRPr lang="el-GR" sz="2200">
              <a:latin typeface="Minion Pro"/>
              <a:cs typeface="Minion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04801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>
                <a:solidFill>
                  <a:srgbClr val="B32C16"/>
                </a:solidFill>
                <a:latin typeface="Minion Pro"/>
                <a:cs typeface="Minion Pro"/>
              </a:rPr>
              <a:t>ΕΡΕΥΝΗΤΙΚΑ ΠΡΟΓΡΑΜΜΑΤΑ ΣΕ ΣΥΝΕΡΓΑΣΙΑ</a:t>
            </a:r>
          </a:p>
          <a:p>
            <a:pPr algn="ctr"/>
            <a:r>
              <a:rPr lang="el-GR" sz="2400" b="1">
                <a:solidFill>
                  <a:srgbClr val="B32C16"/>
                </a:solidFill>
                <a:latin typeface="Minion Pro"/>
                <a:cs typeface="Minion Pro"/>
              </a:rPr>
              <a:t>ΜΕ ΑΛΛΑ ΑΚΑΔΗΜΑΪΚΑ ΚΑΙ ΕΡΕΥΝΗΤΙΚΑ ΚΕΝΤΡΑ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599"/>
            <a:ext cx="7924800" cy="5102353"/>
          </a:xfrm>
        </p:spPr>
        <p:txBody>
          <a:bodyPr>
            <a:noAutofit/>
          </a:bodyPr>
          <a:lstStyle/>
          <a:p>
            <a:pPr lvl="0"/>
            <a:r>
              <a:rPr lang="el-GR" sz="2200" smtClean="0">
                <a:latin typeface="Minion Pro"/>
                <a:cs typeface="Minion Pro"/>
              </a:rPr>
              <a:t>«</a:t>
            </a:r>
            <a:r>
              <a:rPr lang="en-US" sz="2200" smtClean="0">
                <a:latin typeface="Minion Pro"/>
                <a:cs typeface="Minion Pro"/>
              </a:rPr>
              <a:t>Η ανάδειξη της κοινής ευρωπαϊκής πολιτιστικής παραδόσεως μέσω της ελληνικής, λατινικής γλώσσας και των σλαβικών πηγών, της θεολογίας, της τέχνης, της μουσικής, των κοινωνικο</a:t>
            </a:r>
            <a:r>
              <a:rPr lang="el-GR" sz="2200" smtClean="0">
                <a:latin typeface="Minion Pro"/>
                <a:cs typeface="Minion Pro"/>
              </a:rPr>
              <a:t>-</a:t>
            </a:r>
            <a:r>
              <a:rPr lang="en-US" sz="2200" smtClean="0">
                <a:latin typeface="Minion Pro"/>
                <a:cs typeface="Minion Pro"/>
              </a:rPr>
              <a:t>οικονομικών και ιστορικών επαφών επί τη βάσει της Γραμματείας του Αγίου Δημητρίου</a:t>
            </a:r>
            <a:r>
              <a:rPr lang="el-GR" sz="2200" smtClean="0">
                <a:latin typeface="Minion Pro"/>
                <a:cs typeface="Minion Pro"/>
              </a:rPr>
              <a:t>»</a:t>
            </a:r>
          </a:p>
          <a:p>
            <a:r>
              <a:rPr lang="el-GR" sz="2200" smtClean="0">
                <a:latin typeface="Minion Pro"/>
                <a:cs typeface="Minion Pro"/>
              </a:rPr>
              <a:t>ΚΒΕ/ΑΠΘ: «Κατάλογοι Αγιολογικών Χειρογράφων των Βιβλιοθηκών του Αγίου Όρους»</a:t>
            </a:r>
            <a:endParaRPr lang="en-US" sz="2200">
              <a:latin typeface="Minion Pro"/>
              <a:cs typeface="Minion Pro"/>
            </a:endParaRPr>
          </a:p>
          <a:p>
            <a:pPr lvl="0"/>
            <a:r>
              <a:rPr lang="el-GR" sz="2200">
                <a:latin typeface="Minion Pro"/>
                <a:cs typeface="Minion Pro"/>
              </a:rPr>
              <a:t>Δράση Ενίσχυση Βασικής Έρευνας: «Ψηφιακή Κλείδα Χριστιανικών Κειμένων»</a:t>
            </a:r>
            <a:endParaRPr lang="en-US" sz="2200">
              <a:latin typeface="Minion Pro"/>
              <a:cs typeface="Minion Pro"/>
            </a:endParaRPr>
          </a:p>
          <a:p>
            <a:pPr lvl="0"/>
            <a:r>
              <a:rPr lang="el-GR" sz="2200">
                <a:latin typeface="Minion Pro"/>
                <a:cs typeface="Minion Pro"/>
              </a:rPr>
              <a:t>Δράση Ενίσχυση Έρευνας στις Ανθρωπιστικές Επιστήμες: «Ψηφιακή Ερμηνευτική Σειρά»</a:t>
            </a:r>
          </a:p>
          <a:p>
            <a:r>
              <a:rPr lang="el-GR" sz="2200">
                <a:latin typeface="Minion Pro"/>
                <a:cs typeface="Minion Pro"/>
              </a:rPr>
              <a:t>Δράση Ενίσχυση Έρευνας στις Ανθρωπιστικές Επιστήμες: «</a:t>
            </a:r>
            <a:r>
              <a:rPr lang="en-US" sz="2200">
                <a:latin typeface="Minion Pro"/>
                <a:cs typeface="Minion Pro"/>
              </a:rPr>
              <a:t>H </a:t>
            </a:r>
            <a:r>
              <a:rPr lang="el-GR" sz="2200">
                <a:latin typeface="Minion Pro"/>
                <a:cs typeface="Minion Pro"/>
              </a:rPr>
              <a:t>βυζαντινή Θεολογία και το Ισλάμ»</a:t>
            </a:r>
          </a:p>
          <a:p>
            <a:pPr lvl="0"/>
            <a:endParaRPr lang="en-US" sz="2200">
              <a:latin typeface="Minion Pro"/>
              <a:cs typeface="Minion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04801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>
                <a:solidFill>
                  <a:srgbClr val="B32C16"/>
                </a:solidFill>
                <a:latin typeface="Minion Pro"/>
                <a:cs typeface="Minion Pro"/>
              </a:rPr>
              <a:t>ΕΡΕΥΝΗΤΙΚΑ ΠΡΟΓΡΑΜΜΑΤΑ</a:t>
            </a:r>
          </a:p>
          <a:p>
            <a:pPr algn="ctr">
              <a:spcAft>
                <a:spcPts val="1800"/>
              </a:spcAft>
            </a:pPr>
            <a:r>
              <a:rPr lang="el-GR" sz="2400" b="1">
                <a:solidFill>
                  <a:srgbClr val="B32C16"/>
                </a:solidFill>
                <a:latin typeface="Minion Pro"/>
                <a:cs typeface="Minion Pro"/>
              </a:rPr>
              <a:t>ΕΠΙΤΡΟΠΗΣ ΕΡΕΥΝΩΝ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399"/>
            <a:ext cx="7924800" cy="5178553"/>
          </a:xfrm>
        </p:spPr>
        <p:txBody>
          <a:bodyPr>
            <a:normAutofit fontScale="47500" lnSpcReduction="20000"/>
          </a:bodyPr>
          <a:lstStyle/>
          <a:p>
            <a:pPr lvl="0">
              <a:spcAft>
                <a:spcPts val="1200"/>
              </a:spcAft>
              <a:buNone/>
            </a:pPr>
            <a:r>
              <a:rPr lang="el-GR" sz="4632" i="1">
                <a:latin typeface="Minion Pro"/>
                <a:cs typeface="Minion Pro"/>
              </a:rPr>
              <a:t>ΕΝΙΣΧΥΣΗ ΝΕΩΝ ΜΕΛΩΝ ΔΕΠ</a:t>
            </a:r>
          </a:p>
          <a:p>
            <a:pPr lvl="0"/>
            <a:r>
              <a:rPr lang="el-GR" sz="5000">
                <a:latin typeface="Minion Pro"/>
                <a:cs typeface="Minion Pro"/>
              </a:rPr>
              <a:t>Ενίσχυση ερευνητικής δραστηριότητας στη βαθμίδα του Λέκτορα (β΄ φάση): «Η θεολογία των προφητών κατά την αλεξανδρινή μετάφραση των Εβδομήκοντα (O΄)»</a:t>
            </a:r>
            <a:endParaRPr lang="en-US" sz="5000">
              <a:latin typeface="Minion Pro"/>
              <a:cs typeface="Minion Pro"/>
            </a:endParaRPr>
          </a:p>
          <a:p>
            <a:pPr lvl="0"/>
            <a:r>
              <a:rPr lang="el-GR" sz="5000">
                <a:latin typeface="Minion Pro"/>
                <a:cs typeface="Minion Pro"/>
              </a:rPr>
              <a:t>Ενίσχυση νέων ερευνητών στη βαθμίδα του Λέκτορα (β' φάση): «Θεολογική Ανάλυση των πατερικών κειμένων στη Θεοτόκο (3ος-8ος αιώνας)»</a:t>
            </a:r>
            <a:endParaRPr lang="en-US" sz="5000">
              <a:latin typeface="Minion Pro"/>
              <a:cs typeface="Minion Pro"/>
            </a:endParaRPr>
          </a:p>
          <a:p>
            <a:pPr lvl="0"/>
            <a:r>
              <a:rPr lang="el-GR" sz="5000">
                <a:latin typeface="Minion Pro"/>
                <a:cs typeface="Minion Pro"/>
              </a:rPr>
              <a:t>Ενίσχυση ερευνητικής δραστηριότητας στη βαθμίδα του Λέκτορα (β΄ φάση): «Ψηφιοποίηση, τεκμηρίωση και συγκριτική ανάλυση </a:t>
            </a:r>
            <a:r>
              <a:rPr lang="el-GR" sz="5000" i="1">
                <a:latin typeface="Minion Pro"/>
                <a:cs typeface="Minion Pro"/>
              </a:rPr>
              <a:t>Τυπικών</a:t>
            </a:r>
            <a:r>
              <a:rPr lang="el-GR" sz="5000">
                <a:latin typeface="Minion Pro"/>
                <a:cs typeface="Minion Pro"/>
              </a:rPr>
              <a:t> της Ορθοδόξου Εκκλησίας»</a:t>
            </a:r>
          </a:p>
          <a:p>
            <a:r>
              <a:rPr lang="el-GR" sz="5000">
                <a:latin typeface="Minion Pro"/>
                <a:cs typeface="Minion Pro"/>
              </a:rPr>
              <a:t>Ενίσχυση ερευνητικής δραστηριότητας στη βαθμίδα του Λέκτορα: «Οι σχέσεις Πολιτείας και Εκκλησίας την περίοδο 1843-1967 με βάση το ιστορικο-κοινοβουλευτικό αρχείο της Βουλής των Ελλήνων»</a:t>
            </a:r>
            <a:endParaRPr lang="en-US" sz="5000">
              <a:latin typeface="Minion Pro"/>
              <a:cs typeface="Minion Pro"/>
            </a:endParaRPr>
          </a:p>
          <a:p>
            <a:pPr lvl="0"/>
            <a:endParaRPr lang="en-US" sz="7600">
              <a:latin typeface="Minion Pro"/>
              <a:cs typeface="Minion Pro"/>
            </a:endParaRPr>
          </a:p>
          <a:p>
            <a:endParaRPr lang="el-GR" sz="7600">
              <a:latin typeface="Minion Pro"/>
              <a:cs typeface="Minion Pro"/>
            </a:endParaRPr>
          </a:p>
          <a:p>
            <a:endParaRPr lang="el-GR" sz="7600">
              <a:latin typeface="Minion Pro"/>
              <a:cs typeface="Minion Pro"/>
            </a:endParaRPr>
          </a:p>
          <a:p>
            <a:endParaRPr lang="en-US" sz="8000">
              <a:latin typeface="Minion Pro"/>
              <a:cs typeface="Minion Pro"/>
            </a:endParaRPr>
          </a:p>
          <a:p>
            <a:endParaRPr lang="en-US">
              <a:latin typeface="Minion Pro"/>
              <a:cs typeface="Minion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04801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>
                <a:solidFill>
                  <a:srgbClr val="B32C16"/>
                </a:solidFill>
                <a:latin typeface="Minion Pro"/>
                <a:cs typeface="Minion Pro"/>
              </a:rPr>
              <a:t>ΕΡΕΥΝΗΤΙΚΑ ΠΡΟΓΡΑΜΜΑΤΑ</a:t>
            </a:r>
          </a:p>
          <a:p>
            <a:pPr algn="ctr">
              <a:spcAft>
                <a:spcPts val="1800"/>
              </a:spcAft>
            </a:pPr>
            <a:r>
              <a:rPr lang="el-GR" sz="2400" b="1">
                <a:solidFill>
                  <a:srgbClr val="B32C16"/>
                </a:solidFill>
                <a:latin typeface="Minion Pro"/>
                <a:cs typeface="Minion Pro"/>
              </a:rPr>
              <a:t>ΕΠΙΤΡΟΠΗΣ ΕΡΕΥΝΩΝ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273</TotalTime>
  <Words>759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Century Schoolbook</vt:lpstr>
      <vt:lpstr>Minion Pro</vt:lpstr>
      <vt:lpstr>Wingdings</vt:lpstr>
      <vt:lpstr>Wingdings 2</vt:lpstr>
      <vt:lpstr>Oriel</vt:lpstr>
      <vt:lpstr>ΤΟ ΕΡΕΥΝΗΤΙΚΟ ΕΡΓΟ ΣΤΟ ΤΜΗΜΑ ΠΟΙΜΑΝΤΙΚΗΣ  ΚΑΙ ΚΟΙΝΩΝΙΚΗΣ ΘΕΟΛΟΓΙΑΣ  _______________________________   ΔΙΔΑΚΤΟΡΙΚΟ  ΜΕΤΑΔΙΔΑΚΤΟΡΙΚΟ ΕΡΕΥΝΗΤΙΚΕΣ ΣΥΝΕΡΓΑΣΙΕΣ  ΔΙΕΘΝΗ ΠΡΟΓΡΑΜΜΑΤΑ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ΔΙΚΤΥΟ ΚΕΕΠ ΚΕΝΤΡΟ ΑΓ</dc:title>
  <dc:creator>macbook pro</dc:creator>
  <cp:lastModifiedBy>Ekaterini Tsalampouni</cp:lastModifiedBy>
  <cp:revision>31</cp:revision>
  <dcterms:created xsi:type="dcterms:W3CDTF">2013-12-13T09:12:47Z</dcterms:created>
  <dcterms:modified xsi:type="dcterms:W3CDTF">2014-02-12T23:28:56Z</dcterms:modified>
</cp:coreProperties>
</file>