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8" r:id="rId3"/>
    <p:sldId id="265" r:id="rId4"/>
    <p:sldId id="258" r:id="rId5"/>
    <p:sldId id="259" r:id="rId6"/>
    <p:sldId id="260" r:id="rId7"/>
    <p:sldId id="261" r:id="rId8"/>
    <p:sldId id="266" r:id="rId9"/>
    <p:sldId id="277" r:id="rId10"/>
    <p:sldId id="270" r:id="rId11"/>
    <p:sldId id="274" r:id="rId12"/>
    <p:sldId id="275" r:id="rId13"/>
    <p:sldId id="262" r:id="rId14"/>
    <p:sldId id="263" r:id="rId15"/>
    <p:sldId id="264" r:id="rId16"/>
    <p:sldId id="269" r:id="rId17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8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6203A-C7BB-4D15-B1C5-462183149872}" type="datetimeFigureOut">
              <a:rPr lang="el-GR" smtClean="0"/>
              <a:pPr/>
              <a:t>13/2/2014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3FAAD-F422-456D-B153-A14C6A58EE8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0314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CC7B3-6828-4830-B4E6-C47789D15F1D}" type="datetimeFigureOut">
              <a:rPr lang="el-GR"/>
              <a:pPr>
                <a:defRPr/>
              </a:pPr>
              <a:t>13/2/2014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9CAFC-C231-445F-B5F4-F70768BDAAB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918FE-797C-482D-9BF0-38C2B05330DB}" type="datetimeFigureOut">
              <a:rPr lang="el-GR"/>
              <a:pPr>
                <a:defRPr/>
              </a:pPr>
              <a:t>13/2/2014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93C71-5E85-4B19-90B1-1E36F5720E2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E7484-FD1C-465C-BA7E-BBC045646F6C}" type="datetimeFigureOut">
              <a:rPr lang="el-GR"/>
              <a:pPr>
                <a:defRPr/>
              </a:pPr>
              <a:t>13/2/2014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EA30D-B37D-4589-9593-455472BC6DE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EF777-0513-4730-ABF3-BAB159734AF1}" type="datetimeFigureOut">
              <a:rPr lang="el-GR"/>
              <a:pPr>
                <a:defRPr/>
              </a:pPr>
              <a:t>13/2/2014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CA01C-D83E-4777-8B7A-A65635CA7AD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BB90B-C3E7-47AE-A212-C78B7E5B0B46}" type="datetimeFigureOut">
              <a:rPr lang="el-GR"/>
              <a:pPr>
                <a:defRPr/>
              </a:pPr>
              <a:t>13/2/2014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788A5-F4AF-4EC9-9CBC-6933A7DBE74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D19A6-A478-4959-A86B-6BE8B0E908C9}" type="datetimeFigureOut">
              <a:rPr lang="el-GR"/>
              <a:pPr>
                <a:defRPr/>
              </a:pPr>
              <a:t>13/2/2014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C06E7-62CC-43AC-8B23-7600AF6FC7D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B1971-D43B-4472-8F8A-3964D61B23D5}" type="datetimeFigureOut">
              <a:rPr lang="el-GR"/>
              <a:pPr>
                <a:defRPr/>
              </a:pPr>
              <a:t>13/2/2014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44AD2-CD1D-4C80-B9ED-41E9B5B7C3C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C6CC9-B814-4351-937A-668937F71D99}" type="datetimeFigureOut">
              <a:rPr lang="el-GR"/>
              <a:pPr>
                <a:defRPr/>
              </a:pPr>
              <a:t>13/2/2014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0BF33-8CDC-44B4-861F-692E0E56B2F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A41F7-47A9-40A8-B7F4-3501199F2289}" type="datetimeFigureOut">
              <a:rPr lang="el-GR"/>
              <a:pPr>
                <a:defRPr/>
              </a:pPr>
              <a:t>13/2/2014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D1A83-F2B7-47D9-A8C4-E292C4FA989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C86BD-06E0-4969-A2F2-53A7908ADFF2}" type="datetimeFigureOut">
              <a:rPr lang="el-GR"/>
              <a:pPr>
                <a:defRPr/>
              </a:pPr>
              <a:t>13/2/2014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BA504-C081-4D08-871B-F2D033AAA36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2F2B3-F5A9-45B3-B752-529E42D113FC}" type="datetimeFigureOut">
              <a:rPr lang="el-GR"/>
              <a:pPr>
                <a:defRPr/>
              </a:pPr>
              <a:t>13/2/2014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A4972-15D0-4472-B26F-8EFC05D5F9B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E058FD-88C0-4EB8-B2DB-328B5A143B35}" type="datetimeFigureOut">
              <a:rPr lang="el-GR"/>
              <a:pPr>
                <a:defRPr/>
              </a:pPr>
              <a:t>13/2/2014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3E27DF-E206-4A41-BFBC-4F81452BE10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iagou\Desktop\Εικόνα Τμήματο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212976"/>
            <a:ext cx="691673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908720"/>
            <a:ext cx="8455968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spc="200" dirty="0" smtClean="0">
                <a:solidFill>
                  <a:schemeClr val="accent2">
                    <a:lumMod val="75000"/>
                  </a:schemeClr>
                </a:solidFill>
              </a:rPr>
              <a:t>ΣΥΝΤΟΜΗ ΠΑΡΟΥΣΙΑΣΗ </a:t>
            </a:r>
            <a:r>
              <a:rPr lang="en-US" b="1" spc="2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b="1" spc="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b="1" spc="200" dirty="0" smtClean="0">
                <a:solidFill>
                  <a:schemeClr val="accent2">
                    <a:lumMod val="75000"/>
                  </a:schemeClr>
                </a:solidFill>
              </a:rPr>
              <a:t>ΤΟΥ ΤΜΗΜΑΤΟΣ ΠΟΙΜΑΝΤΙΚΗΣ </a:t>
            </a:r>
            <a:r>
              <a:rPr lang="en-US" b="1" spc="2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b="1" spc="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b="1" spc="200" dirty="0" smtClean="0">
                <a:solidFill>
                  <a:schemeClr val="accent2">
                    <a:lumMod val="75000"/>
                  </a:schemeClr>
                </a:solidFill>
              </a:rPr>
              <a:t>ΚΑΙ ΚΟΙΝΩΝΙΚΗΣ ΘΕΟΛΟΓΙΑΣ </a:t>
            </a:r>
            <a:br>
              <a:rPr lang="el-GR" b="1" spc="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b="1" spc="200" dirty="0" smtClean="0">
                <a:solidFill>
                  <a:schemeClr val="accent2">
                    <a:lumMod val="75000"/>
                  </a:schemeClr>
                </a:solidFill>
              </a:rPr>
              <a:t>ΤΗΣ ΘΕΟΛΟΓΙΚΗΣ ΣΧΟΛΗΣ Α.Π.Θ.</a:t>
            </a:r>
            <a:endParaRPr lang="el-GR" spc="2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60848"/>
          </a:xfrm>
        </p:spPr>
        <p:txBody>
          <a:bodyPr/>
          <a:lstStyle/>
          <a:p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Δίκτυο </a:t>
            </a:r>
            <a:r>
              <a:rPr lang="el-GR" b="1" dirty="0" err="1" smtClean="0"/>
              <a:t>κειμενικής</a:t>
            </a:r>
            <a:r>
              <a:rPr lang="el-GR" b="1" dirty="0" smtClean="0"/>
              <a:t> και ερμηνευτικής εκκλησιαστικής παράδοσης (Κ.Ε.Ε.Π.) </a:t>
            </a:r>
            <a:br>
              <a:rPr lang="el-GR" b="1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568863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sz="2400" dirty="0" smtClean="0"/>
              <a:t>Έντυπη κριτική έκδοση κειμένων, τεκμηρίωση και ψηφιοποίηση κειμένων της εκκλησιαστικής παραδόσεως </a:t>
            </a:r>
          </a:p>
          <a:p>
            <a:pPr>
              <a:buNone/>
            </a:pPr>
            <a:r>
              <a:rPr lang="el-GR" sz="2400" dirty="0" smtClean="0"/>
              <a:t>	5ου– 19ου αι.</a:t>
            </a:r>
          </a:p>
          <a:p>
            <a:pPr marL="342900" lvl="1" indent="-342900">
              <a:buFont typeface="Wingdings" pitchFamily="2" charset="2"/>
              <a:buChar char="Ø"/>
            </a:pPr>
            <a:r>
              <a:rPr lang="el-GR" sz="2400" dirty="0" smtClean="0"/>
              <a:t>Έρευνα της κοινής εκκλησιαστικής παραδόσεως Ορθοδοξίας - Ρωμαιοκαθολικισμού - Προτεσταντισμού με αφετηρία Αγία Γραφή, Πατέρες και Συνοδικά κείμενα.</a:t>
            </a:r>
          </a:p>
          <a:p>
            <a:pPr marL="342900" lvl="1" indent="-342900">
              <a:buFont typeface="Wingdings" pitchFamily="2" charset="2"/>
              <a:buChar char="Ø"/>
            </a:pPr>
            <a:r>
              <a:rPr lang="el-GR" sz="2400" dirty="0" smtClean="0"/>
              <a:t>Συλλογή θρησκειολογικών κειμένων με βάση την ιστορική ενότητα του Χριστιανισμού.</a:t>
            </a:r>
          </a:p>
          <a:p>
            <a:pPr marL="342900" lvl="1" indent="-342900">
              <a:buFont typeface="Wingdings" pitchFamily="2" charset="2"/>
              <a:buChar char="Ø"/>
            </a:pPr>
            <a:r>
              <a:rPr lang="el-GR" sz="2400" dirty="0" smtClean="0"/>
              <a:t>Κωδικοποίηση μεθοδολογικών και ερμηνευτικών αρχών της εκκλησιαστικής παραδόσεως</a:t>
            </a:r>
          </a:p>
          <a:p>
            <a:pPr>
              <a:buFont typeface="Wingdings" pitchFamily="2" charset="2"/>
              <a:buChar char="Ø"/>
            </a:pPr>
            <a:endParaRPr lang="el-GR" sz="2400" dirty="0" smtClean="0"/>
          </a:p>
          <a:p>
            <a:pPr lvl="1">
              <a:buFont typeface="Wingdings" pitchFamily="2" charset="2"/>
              <a:buChar char="Ø"/>
            </a:pPr>
            <a:endParaRPr lang="el-GR" b="1" dirty="0" smtClean="0"/>
          </a:p>
          <a:p>
            <a:pPr lvl="1">
              <a:buFont typeface="Wingdings" pitchFamily="2" charset="2"/>
              <a:buChar char="Ø"/>
            </a:pPr>
            <a:endParaRPr lang="el-GR" dirty="0" smtClean="0"/>
          </a:p>
          <a:p>
            <a:pPr lvl="1">
              <a:buFont typeface="Wingdings" pitchFamily="2" charset="2"/>
              <a:buChar char="Ø"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/>
          <a:lstStyle/>
          <a:p>
            <a:r>
              <a:rPr lang="el-GR" b="1" dirty="0" smtClean="0"/>
              <a:t>Κέντρο Αγίου Δημητρίου και Αγίου Γρηγορίου του Παλαμά </a:t>
            </a:r>
            <a:br>
              <a:rPr lang="el-GR" b="1" dirty="0" smtClean="0"/>
            </a:br>
            <a:r>
              <a:rPr lang="el-GR" b="1" dirty="0" smtClean="0"/>
              <a:t/>
            </a:r>
            <a:br>
              <a:rPr lang="el-GR" b="1" dirty="0" smtClean="0"/>
            </a:b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sz="2800" dirty="0" smtClean="0"/>
              <a:t>Η έρευνα και μελέτη της πλούσιας, πεζής και έμμετρης γραμματείας που παρήχθη από την </a:t>
            </a:r>
            <a:r>
              <a:rPr lang="el-GR" sz="2800" dirty="0" err="1" smtClean="0"/>
              <a:t>πρωτοβυζαντινή</a:t>
            </a:r>
            <a:r>
              <a:rPr lang="el-GR" sz="2800" dirty="0" smtClean="0"/>
              <a:t> </a:t>
            </a:r>
            <a:r>
              <a:rPr lang="el-GR" sz="2800" dirty="0"/>
              <a:t>ω</a:t>
            </a:r>
            <a:r>
              <a:rPr lang="el-GR" sz="2800" dirty="0" smtClean="0"/>
              <a:t>ς και τη μεταβυζαντινή περίοδο, για να τιμήσει έναν από τους πλέον λαοφιλείς αγίους του Βυζαντίου, τον άγιο Δημήτριο.</a:t>
            </a:r>
          </a:p>
          <a:p>
            <a:pPr>
              <a:buNone/>
            </a:pPr>
            <a:endParaRPr lang="el-GR" sz="2800" dirty="0" smtClean="0"/>
          </a:p>
          <a:p>
            <a:pPr>
              <a:buFont typeface="Wingdings" pitchFamily="2" charset="2"/>
              <a:buChar char="Ø"/>
            </a:pPr>
            <a:r>
              <a:rPr lang="el-GR" sz="2800" dirty="0" smtClean="0"/>
              <a:t>Η έρευνα και μελέτη του έργου και της θεολογικής σκέψης του μεγάλου Πατέρα του Βυζαντινού Ησυχασμού και αρχιεπισκόπου της Θεσσαλονίκης κατά τον 14ο αιώνα, αγίου Γρηγορίου του Παλαμά.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l-GR" b="1" dirty="0" smtClean="0"/>
              <a:t>Κέντρο Αποστόλου Παύλου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8863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sz="2400" dirty="0" smtClean="0"/>
              <a:t>Η ενθάρρυνση της έρευνας των </a:t>
            </a:r>
            <a:r>
              <a:rPr lang="el-GR" sz="2400" dirty="0" err="1" smtClean="0"/>
              <a:t>Παυλείων</a:t>
            </a:r>
            <a:r>
              <a:rPr lang="el-GR" sz="2400" dirty="0" smtClean="0"/>
              <a:t> σπουδών με διεπιστημονικό τρόπο.</a:t>
            </a:r>
          </a:p>
          <a:p>
            <a:pPr>
              <a:buNone/>
            </a:pPr>
            <a:endParaRPr lang="el-GR" sz="2400" dirty="0" smtClean="0"/>
          </a:p>
          <a:p>
            <a:pPr>
              <a:buFont typeface="Wingdings" pitchFamily="2" charset="2"/>
              <a:buChar char="Ø"/>
            </a:pPr>
            <a:r>
              <a:rPr lang="el-GR" sz="2400" dirty="0" smtClean="0"/>
              <a:t>Η προώθηση διεθνώς της ορθόδοξης ερμηνευτικής προσέγγισης της </a:t>
            </a:r>
            <a:r>
              <a:rPr lang="el-GR" sz="2400" dirty="0" err="1" smtClean="0"/>
              <a:t>Παύλειας</a:t>
            </a:r>
            <a:r>
              <a:rPr lang="el-GR" sz="2400" dirty="0" smtClean="0"/>
              <a:t> γραμματείας και η συμβολή στους </a:t>
            </a:r>
            <a:r>
              <a:rPr lang="el-GR" sz="2400" dirty="0" err="1" smtClean="0"/>
              <a:t>διαχριστιανικούς</a:t>
            </a:r>
            <a:r>
              <a:rPr lang="el-GR" sz="2400" dirty="0" smtClean="0"/>
              <a:t> και </a:t>
            </a:r>
            <a:r>
              <a:rPr lang="el-GR" sz="2400" dirty="0" err="1" smtClean="0"/>
              <a:t>διαθρησκειακούς</a:t>
            </a:r>
            <a:r>
              <a:rPr lang="el-GR" sz="2400" dirty="0" smtClean="0"/>
              <a:t> διαλόγους σύμφωνα με το οικουμενικό πνεύμα της Ορθόδοξης Θεολογίας. </a:t>
            </a:r>
          </a:p>
          <a:p>
            <a:pPr>
              <a:buNone/>
            </a:pPr>
            <a:endParaRPr lang="el-GR" sz="2400" dirty="0" smtClean="0"/>
          </a:p>
          <a:p>
            <a:pPr>
              <a:buFont typeface="Wingdings" pitchFamily="2" charset="2"/>
              <a:buChar char="Ø"/>
            </a:pPr>
            <a:r>
              <a:rPr lang="el-GR" sz="2400" dirty="0" smtClean="0"/>
              <a:t> Η παρουσίαση και η ανάδειξη της επίδρασης του αποστόλου Παύλου και του έργου του στη ζωή και στον πολιτισμό της πόλης της Θεσσαλονίκης, αλλά και άλλων πόλεων της Μακεδονίας, των οποίων ο απόστολος υπήρξε ο ιδρυτής των εκκλησιών τους. </a:t>
            </a:r>
          </a:p>
          <a:p>
            <a:pPr>
              <a:buFont typeface="Wingdings" pitchFamily="2" charset="2"/>
              <a:buChar char="Ø"/>
            </a:pPr>
            <a:endParaRPr lang="el-GR" sz="2400" dirty="0" smtClean="0"/>
          </a:p>
          <a:p>
            <a:pPr>
              <a:buFont typeface="Wingdings" pitchFamily="2" charset="2"/>
              <a:buChar char="Ø"/>
            </a:pPr>
            <a:endParaRPr lang="el-GR" sz="24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/>
              <a:t>ΟΡΓΑΝΑ ΔΙΟΙΚΗΣΗΣ ΤΟΥ ΤΜΗΜΑΤΟΣ</a:t>
            </a:r>
          </a:p>
        </p:txBody>
      </p:sp>
      <p:sp>
        <p:nvSpPr>
          <p:cNvPr id="9219" name="2 - Θέση περιεχομένου"/>
          <p:cNvSpPr>
            <a:spLocks noGrp="1"/>
          </p:cNvSpPr>
          <p:nvPr>
            <p:ph idx="1"/>
          </p:nvPr>
        </p:nvSpPr>
        <p:spPr>
          <a:xfrm>
            <a:off x="468313" y="2205038"/>
            <a:ext cx="8229600" cy="4525962"/>
          </a:xfrm>
        </p:spPr>
        <p:txBody>
          <a:bodyPr/>
          <a:lstStyle/>
          <a:p>
            <a:pPr eaLnBrk="1" hangingPunct="1"/>
            <a:r>
              <a:rPr lang="el-GR" dirty="0" smtClean="0"/>
              <a:t>Πρόεδρος</a:t>
            </a:r>
          </a:p>
          <a:p>
            <a:pPr eaLnBrk="1" hangingPunct="1"/>
            <a:r>
              <a:rPr lang="el-GR" dirty="0" smtClean="0"/>
              <a:t>Η Γενική Συνέλευση Ειδικής Σύνθεσης</a:t>
            </a:r>
          </a:p>
          <a:p>
            <a:pPr eaLnBrk="1" hangingPunct="1"/>
            <a:r>
              <a:rPr lang="el-GR" dirty="0" smtClean="0"/>
              <a:t>Η Συνέλευση</a:t>
            </a:r>
          </a:p>
          <a:p>
            <a:pPr eaLnBrk="1" hangingPunct="1"/>
            <a:r>
              <a:rPr lang="el-GR" dirty="0" smtClean="0"/>
              <a:t>Οι τομείς</a:t>
            </a:r>
          </a:p>
          <a:p>
            <a:pPr eaLnBrk="1" hangingPunct="1">
              <a:buFont typeface="Arial" charset="0"/>
              <a:buNone/>
            </a:pPr>
            <a:endParaRPr lang="el-G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2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/>
              <a:t>Η ΘΕΟΛΟΓΙΚΗ ΑΚΤΙΝΟΒΟΛΙΑ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l-GR" b="1" dirty="0" smtClean="0"/>
              <a:t>ΤΟΥ ΤΜΗΜΑΤΟΣ</a:t>
            </a:r>
          </a:p>
        </p:txBody>
      </p:sp>
      <p:sp>
        <p:nvSpPr>
          <p:cNvPr id="1024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2"/>
          </a:xfrm>
        </p:spPr>
        <p:txBody>
          <a:bodyPr/>
          <a:lstStyle/>
          <a:p>
            <a:pPr eaLnBrk="1" hangingPunct="1"/>
            <a:r>
              <a:rPr lang="el-GR" dirty="0" smtClean="0"/>
              <a:t> Σλαβόφωνος ορθόδοξος κόσμος</a:t>
            </a:r>
          </a:p>
          <a:p>
            <a:pPr eaLnBrk="1" hangingPunct="1"/>
            <a:r>
              <a:rPr lang="el-GR" dirty="0" smtClean="0"/>
              <a:t>Αραβόφωνος ορθόδοξος κόσμος</a:t>
            </a:r>
          </a:p>
          <a:p>
            <a:pPr eaLnBrk="1" hangingPunct="1"/>
            <a:r>
              <a:rPr lang="el-GR" dirty="0" smtClean="0"/>
              <a:t>Ορθόδοξος κόσμος της Αφρικής</a:t>
            </a:r>
          </a:p>
          <a:p>
            <a:pPr eaLnBrk="1" hangingPunct="1"/>
            <a:r>
              <a:rPr lang="el-GR" dirty="0" smtClean="0"/>
              <a:t>Η ορθόδοξη διασπορά</a:t>
            </a:r>
          </a:p>
          <a:p>
            <a:pPr eaLnBrk="1" hangingPunct="1"/>
            <a:endParaRPr lang="el-GR" dirty="0" smtClean="0"/>
          </a:p>
          <a:p>
            <a:pPr eaLnBrk="1" hangingPunct="1">
              <a:buFont typeface="Arial" charset="0"/>
              <a:buNone/>
            </a:pPr>
            <a:endParaRPr lang="el-GR" dirty="0" smtClean="0"/>
          </a:p>
        </p:txBody>
      </p:sp>
      <p:pic>
        <p:nvPicPr>
          <p:cNvPr id="1026" name="Picture 2" descr="C:\Users\giagou\Desktop\Πατριάρχης Αντιοχεία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005064"/>
            <a:ext cx="2304256" cy="26822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C:\Users\giagou\Desktop\πατριαρχης αλεξανδρεία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05064"/>
            <a:ext cx="2312293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1" name="Picture 7" descr="C:\Users\giagou\Desktop\ΕΙΚΌΝ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005064"/>
            <a:ext cx="2665859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4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/>
              <a:t>ΣΤΡΑΤΗΓΙΚΗ </a:t>
            </a:r>
          </a:p>
        </p:txBody>
      </p:sp>
      <p:sp>
        <p:nvSpPr>
          <p:cNvPr id="11267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Η ανάδειξη της </a:t>
            </a:r>
            <a:r>
              <a:rPr lang="el-GR" dirty="0" err="1" smtClean="0"/>
              <a:t>κειμενικής</a:t>
            </a:r>
            <a:r>
              <a:rPr lang="el-GR" dirty="0" smtClean="0"/>
              <a:t> παράδοσης της ορθόδοξης θεολογίας</a:t>
            </a:r>
          </a:p>
          <a:p>
            <a:pPr eaLnBrk="1" hangingPunct="1"/>
            <a:r>
              <a:rPr lang="el-GR" dirty="0" smtClean="0"/>
              <a:t>Μελέτη των χειρόγραφων πηγών</a:t>
            </a:r>
          </a:p>
          <a:p>
            <a:pPr eaLnBrk="1" hangingPunct="1"/>
            <a:r>
              <a:rPr lang="el-GR" dirty="0" smtClean="0"/>
              <a:t>Μελέτη αρχειακού υλικού</a:t>
            </a:r>
          </a:p>
          <a:p>
            <a:pPr eaLnBrk="1" hangingPunct="1"/>
            <a:r>
              <a:rPr lang="el-GR" dirty="0" smtClean="0"/>
              <a:t>Προβολή της ορθόδοξης παράδοσης στην σύγχρονη κοινωνία</a:t>
            </a:r>
          </a:p>
          <a:p>
            <a:pPr eaLnBrk="1" hangingPunct="1">
              <a:buFont typeface="Arial" charset="0"/>
              <a:buNone/>
            </a:pP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40000"/>
                <a:satMod val="35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4653136"/>
            <a:ext cx="8229600" cy="998984"/>
          </a:xfrm>
          <a:effectLst>
            <a:softEdge rad="635000"/>
          </a:effectLst>
        </p:spPr>
        <p:txBody>
          <a:bodyPr/>
          <a:lstStyle/>
          <a:p>
            <a:pPr algn="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l-GR" sz="4000" b="1" dirty="0" smtClean="0">
                <a:solidFill>
                  <a:srgbClr val="002060"/>
                </a:solidFill>
              </a:rPr>
              <a:t>ΤΜΗΜΑ ΠΟΙΜΑΝΤΙΚΗΣ </a:t>
            </a:r>
            <a:br>
              <a:rPr lang="el-GR" sz="4000" b="1" dirty="0" smtClean="0">
                <a:solidFill>
                  <a:srgbClr val="002060"/>
                </a:solidFill>
              </a:rPr>
            </a:br>
            <a:r>
              <a:rPr lang="el-GR" sz="4000" b="1" dirty="0" smtClean="0">
                <a:solidFill>
                  <a:srgbClr val="002060"/>
                </a:solidFill>
              </a:rPr>
              <a:t>ΚΑΙ ΚΟΙΝΩΝΙΚΗΣ ΘΕΟΛΟΓΙΑΣ Α.Π.Θ.</a:t>
            </a:r>
            <a:endParaRPr lang="el-GR" sz="4000" b="1" dirty="0">
              <a:solidFill>
                <a:srgbClr val="002060"/>
              </a:solidFill>
            </a:endParaRPr>
          </a:p>
        </p:txBody>
      </p:sp>
      <p:pic>
        <p:nvPicPr>
          <p:cNvPr id="4100" name="Picture 4" descr="C:\Users\giagou\Desktop\Γρηγόριος Παλαμά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88640"/>
            <a:ext cx="3131840" cy="364502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104" name="Picture 8" descr="C:\Users\giagou\Desktop\Saint_Paul_in_Holy_Stavronikita_Monast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836712"/>
            <a:ext cx="3275856" cy="37444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5" name="Picture 6" descr="C:\Users\giagou\Desktop\ag-Dimitrios-k-F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1700808"/>
            <a:ext cx="3168351" cy="405716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iagou\Downloads\φωτογαφία θεολογικής σχολής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6915952" cy="5201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l-GR" sz="4000" b="1" dirty="0" smtClean="0"/>
              <a:t>ΙΣΤΟΡΙΚΗ ΣΚΙΑΓΡΑΦΗΣΗ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l-GR" sz="4000" b="1" dirty="0" smtClean="0"/>
              <a:t>ΤΟΥ ΤΜΗΜΑΤΟΣ ΠΟΙΜΑΝΤΙΚΗΣ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l-GR" sz="4000" b="1" dirty="0" smtClean="0"/>
              <a:t>ΚΑΙ ΚΟΙΝΩΝΙΚΗΣ</a:t>
            </a:r>
            <a:r>
              <a:rPr lang="en-US" sz="4000" b="1" dirty="0" smtClean="0"/>
              <a:t> </a:t>
            </a:r>
            <a:r>
              <a:rPr lang="el-GR" sz="4000" b="1" dirty="0" smtClean="0"/>
              <a:t>ΘΕΟΛΟΓΙΑΣ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l-GR" sz="4000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99592" y="2924944"/>
            <a:ext cx="7715250" cy="3128963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Ίδρυση της Θεολογικής Σχολής Θεσσαλονίκης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Διάκριση σε </a:t>
            </a:r>
            <a:r>
              <a:rPr lang="el-GR" dirty="0" smtClean="0"/>
              <a:t>Τμήματα</a:t>
            </a:r>
            <a:endParaRPr lang="el-GR" dirty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Κύριοι σταθμοί του Τμήματος Ποιμαντικής και Κοινωνικής Θεολογίας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/>
              <a:t>ΤΑ ΠΡΟΣΩΠΑ ΤΟΥ ΤΜΗΜΑΤΟΣ</a:t>
            </a:r>
          </a:p>
        </p:txBody>
      </p:sp>
      <p:sp>
        <p:nvSpPr>
          <p:cNvPr id="4099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Η πρώτη γενιά των καθηγητών της Θεολογικής Σχολής Θεσσαλονίκης και η συμβολή τους στη διαμόρφωση της βάσεως στη θεολογική έρευνα</a:t>
            </a:r>
          </a:p>
          <a:p>
            <a:pPr eaLnBrk="1" hangingPunct="1"/>
            <a:r>
              <a:rPr lang="el-GR" dirty="0" smtClean="0"/>
              <a:t>Η δεύτερη γενιά των καθηγητών και η ανάπτυξη της θεολογικής έρευνας</a:t>
            </a:r>
          </a:p>
          <a:p>
            <a:pPr eaLnBrk="1" hangingPunct="1"/>
            <a:r>
              <a:rPr lang="el-GR" dirty="0" smtClean="0"/>
              <a:t>Η τρίτη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l-GR" smtClean="0"/>
              <a:t>τέταρτη γενιά των καθηγητών</a:t>
            </a:r>
            <a:r>
              <a:rPr lang="en-US" smtClean="0"/>
              <a:t> </a:t>
            </a:r>
            <a:r>
              <a:rPr lang="el-GR" dirty="0" smtClean="0"/>
              <a:t> και οι προοπτικές της σύγχρονης Θεολογίας</a:t>
            </a:r>
          </a:p>
          <a:p>
            <a:pPr eaLnBrk="1" hangingPunct="1">
              <a:buNone/>
            </a:pPr>
            <a:endParaRPr lang="el-GR" dirty="0" smtClean="0"/>
          </a:p>
          <a:p>
            <a:pPr eaLnBrk="1" hangingPunct="1"/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288" y="6207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/>
              <a:t>ΤΟ ΠΝΕΥΜΑΤΙΚΟ ΠΕΡΙΒΑΛΛΟΝ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l-GR" b="1" dirty="0" smtClean="0"/>
              <a:t>ΤΟΥ ΤΜΗΜΑΤΟΣ</a:t>
            </a:r>
          </a:p>
        </p:txBody>
      </p:sp>
      <p:sp>
        <p:nvSpPr>
          <p:cNvPr id="5123" name="2 - Θέση περιεχομένου"/>
          <p:cNvSpPr>
            <a:spLocks noGrp="1"/>
          </p:cNvSpPr>
          <p:nvPr>
            <p:ph idx="1"/>
          </p:nvPr>
        </p:nvSpPr>
        <p:spPr>
          <a:xfrm>
            <a:off x="539750" y="1773238"/>
            <a:ext cx="8229600" cy="5084762"/>
          </a:xfrm>
        </p:spPr>
        <p:txBody>
          <a:bodyPr/>
          <a:lstStyle/>
          <a:p>
            <a:pPr eaLnBrk="1" hangingPunct="1"/>
            <a:r>
              <a:rPr lang="el-GR" dirty="0" smtClean="0"/>
              <a:t>Το Οικουμενικό Πατριαρχείο</a:t>
            </a:r>
          </a:p>
          <a:p>
            <a:pPr eaLnBrk="1" hangingPunct="1"/>
            <a:r>
              <a:rPr lang="el-GR" dirty="0" smtClean="0"/>
              <a:t>Το Άγιο Όρος</a:t>
            </a:r>
          </a:p>
          <a:p>
            <a:pPr eaLnBrk="1" hangingPunct="1"/>
            <a:r>
              <a:rPr lang="el-GR" dirty="0" smtClean="0"/>
              <a:t>Η πνευματική παράδοση της Θεσσαλονίκης</a:t>
            </a:r>
          </a:p>
          <a:p>
            <a:pPr eaLnBrk="1" hangingPunct="1">
              <a:buFont typeface="Arial" charset="0"/>
              <a:buNone/>
            </a:pPr>
            <a:endParaRPr lang="el-GR" dirty="0" smtClean="0"/>
          </a:p>
        </p:txBody>
      </p:sp>
      <p:pic>
        <p:nvPicPr>
          <p:cNvPr id="5124" name="Picture 2" descr="C:\Users\giagou\Desktop\article_16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76700"/>
            <a:ext cx="216058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 descr="http://www.hri.org/MPA/gr/other/Agio_Oros/monasteries/images/simonopet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077072"/>
            <a:ext cx="22320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6 - Εικόνα" descr="http://www.inad.gr/images/ierosna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076700"/>
            <a:ext cx="21717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/>
              <a:t>ΣΚΟΠΟΣ ΤΩΝ ΣΠΟΥΔΩΝ</a:t>
            </a:r>
          </a:p>
        </p:txBody>
      </p:sp>
      <p:sp>
        <p:nvSpPr>
          <p:cNvPr id="6147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Η θεολογική κατάρτιση των κληρικών </a:t>
            </a:r>
          </a:p>
          <a:p>
            <a:pPr eaLnBrk="1" hangingPunct="1">
              <a:buNone/>
            </a:pPr>
            <a:r>
              <a:rPr lang="el-GR" dirty="0" smtClean="0"/>
              <a:t>	και υποψηφίων κληρικών</a:t>
            </a:r>
          </a:p>
          <a:p>
            <a:pPr eaLnBrk="1" hangingPunct="1"/>
            <a:r>
              <a:rPr lang="el-GR" dirty="0" smtClean="0"/>
              <a:t>Η κατάρτιση των θεολόγων εκπαιδευτικών</a:t>
            </a:r>
          </a:p>
          <a:p>
            <a:pPr eaLnBrk="1" hangingPunct="1"/>
            <a:r>
              <a:rPr lang="el-GR" dirty="0" smtClean="0"/>
              <a:t>Η ακαδημαϊκή έρευνα της ορθόδοξης θεολογικής παράδοσης</a:t>
            </a:r>
          </a:p>
          <a:p>
            <a:pPr eaLnBrk="1" hangingPunct="1">
              <a:buFont typeface="Arial" charset="0"/>
              <a:buNone/>
            </a:pP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- Τίτλος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l-GR" b="1" dirty="0" smtClean="0"/>
              <a:t>ΔΟΜΗ ΤΩΝ ΣΠΟΥΔΩΝ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52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Προπτυχιακές σπουδές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Μεταπτυχιακές σπουδές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/>
              <a:t>Α΄ κύκλος σπουδών (δίπλωμα ειδίκευσης)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/>
              <a:t>Β΄ κύκλος σπουδών (διδακτορική </a:t>
            </a:r>
            <a:r>
              <a:rPr lang="el-GR" dirty="0" smtClean="0"/>
              <a:t>διατριβή)</a:t>
            </a:r>
          </a:p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Αγγλόφωνα προγράμματα Προπτυχιακών </a:t>
            </a: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el-GR" dirty="0" smtClean="0"/>
              <a:t>      και Μεταπτυχιακών σπουδών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/>
              <a:t>ΧΩΡΟΙ ΤΟΥ ΤΜΗΜΑΤΟΣ</a:t>
            </a:r>
          </a:p>
        </p:txBody>
      </p:sp>
      <p:sp>
        <p:nvSpPr>
          <p:cNvPr id="8195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Αίθουσες Διδασκαλίας</a:t>
            </a:r>
          </a:p>
          <a:p>
            <a:pPr eaLnBrk="1" hangingPunct="1"/>
            <a:r>
              <a:rPr lang="el-GR" dirty="0" smtClean="0"/>
              <a:t>Βιβλιοθήκη </a:t>
            </a:r>
          </a:p>
          <a:p>
            <a:pPr eaLnBrk="1" hangingPunct="1"/>
            <a:r>
              <a:rPr lang="el-GR" dirty="0" smtClean="0"/>
              <a:t>Ιερός Ναός </a:t>
            </a:r>
          </a:p>
          <a:p>
            <a:pPr eaLnBrk="1" hangingPunct="1"/>
            <a:r>
              <a:rPr lang="el-GR" dirty="0" smtClean="0"/>
              <a:t>Νησίδα Η/Υ</a:t>
            </a:r>
          </a:p>
          <a:p>
            <a:pPr eaLnBrk="1" hangingPunct="1"/>
            <a:r>
              <a:rPr lang="el-GR" dirty="0" smtClean="0"/>
              <a:t>Εργαστήριο Χριστιανικής Παιδαγωγικής</a:t>
            </a:r>
          </a:p>
          <a:p>
            <a:pPr eaLnBrk="1" hangingPunct="1"/>
            <a:r>
              <a:rPr lang="el-GR" dirty="0" smtClean="0"/>
              <a:t>Εργαστήριο Αγιογραφίας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iagou\Desktop\ΕΙΚΟΝΑ ΚΕΕ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5256584" cy="2708920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>
              <a:buNone/>
            </a:pPr>
            <a:r>
              <a:rPr lang="el-GR" i="1" dirty="0" smtClean="0">
                <a:solidFill>
                  <a:srgbClr val="C00000"/>
                </a:solidFill>
              </a:rPr>
              <a:t> </a:t>
            </a:r>
          </a:p>
          <a:p>
            <a:endParaRPr lang="el-GR" i="1" dirty="0" smtClean="0">
              <a:solidFill>
                <a:srgbClr val="C00000"/>
              </a:solidFill>
            </a:endParaRPr>
          </a:p>
          <a:p>
            <a:pPr algn="r">
              <a:buNone/>
            </a:pPr>
            <a:r>
              <a:rPr lang="el-GR" i="1" dirty="0" smtClean="0">
                <a:solidFill>
                  <a:srgbClr val="C00000"/>
                </a:solidFill>
              </a:rPr>
              <a:t>                                   </a:t>
            </a:r>
          </a:p>
          <a:p>
            <a:endParaRPr lang="el-GR" i="1" dirty="0" smtClean="0">
              <a:solidFill>
                <a:srgbClr val="C00000"/>
              </a:solidFill>
            </a:endParaRPr>
          </a:p>
          <a:p>
            <a:pPr algn="r">
              <a:buNone/>
            </a:pPr>
            <a:endParaRPr lang="el-GR" i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l-GR" sz="2400" i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l-GR" sz="2400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l-GR" b="1" i="1" dirty="0" smtClean="0">
                <a:solidFill>
                  <a:srgbClr val="C00000"/>
                </a:solidFill>
              </a:rPr>
              <a:t/>
            </a:r>
            <a:br>
              <a:rPr lang="el-GR" b="1" i="1" dirty="0" smtClean="0">
                <a:solidFill>
                  <a:srgbClr val="C00000"/>
                </a:solidFill>
              </a:rPr>
            </a:br>
            <a:endParaRPr lang="el-GR" b="1" i="1" dirty="0">
              <a:solidFill>
                <a:srgbClr val="C0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4716016" y="764704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 smtClean="0">
                <a:solidFill>
                  <a:srgbClr val="002060"/>
                </a:solidFill>
                <a:latin typeface="+mj-lt"/>
              </a:rPr>
              <a:t>    </a:t>
            </a:r>
            <a:r>
              <a:rPr lang="el-GR" sz="2400" b="1" i="1" dirty="0" smtClean="0">
                <a:solidFill>
                  <a:srgbClr val="002060"/>
                </a:solidFill>
                <a:latin typeface="+mj-lt"/>
              </a:rPr>
              <a:t>Θεματικό Δίκτυο               (Κ.Ε.Ε.Π)</a:t>
            </a:r>
            <a:endParaRPr lang="el-GR" sz="2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Picture 3" descr="C:\Users\giagou\Desktop\ΕΙΚΟΝΑ ΑΓΙΟΥ ΔΗΜΗΤΡΙΟΥ - ΑΠΟΣΤΟΛΟ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4904"/>
            <a:ext cx="3744416" cy="3240360"/>
          </a:xfrm>
          <a:prstGeom prst="snipRoundRect">
            <a:avLst/>
          </a:prstGeom>
          <a:noFill/>
          <a:effectLst>
            <a:softEdge rad="317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492896"/>
            <a:ext cx="3203848" cy="3444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  <p:sp>
        <p:nvSpPr>
          <p:cNvPr id="15" name="14 - TextBox"/>
          <p:cNvSpPr txBox="1"/>
          <p:nvPr/>
        </p:nvSpPr>
        <p:spPr>
          <a:xfrm>
            <a:off x="251520" y="5657671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l-GR" sz="2400" b="1" i="1" dirty="0" smtClean="0">
                <a:solidFill>
                  <a:srgbClr val="002060"/>
                </a:solidFill>
                <a:latin typeface="+mj-lt"/>
              </a:rPr>
              <a:t>Κέντρο Αγίου Δημητρίου και </a:t>
            </a:r>
            <a:endParaRPr lang="en-US" sz="2400" b="1" i="1" dirty="0" smtClean="0">
              <a:solidFill>
                <a:srgbClr val="002060"/>
              </a:solidFill>
              <a:latin typeface="+mj-lt"/>
            </a:endParaRPr>
          </a:p>
          <a:p>
            <a:pPr>
              <a:buNone/>
            </a:pPr>
            <a:r>
              <a:rPr lang="el-GR" sz="2400" b="1" i="1" dirty="0" smtClean="0">
                <a:solidFill>
                  <a:srgbClr val="002060"/>
                </a:solidFill>
                <a:latin typeface="+mj-lt"/>
              </a:rPr>
              <a:t>Αγίου Γρηγορίου του Παλαμά </a:t>
            </a:r>
          </a:p>
        </p:txBody>
      </p:sp>
      <p:sp>
        <p:nvSpPr>
          <p:cNvPr id="16" name="15 - TextBox"/>
          <p:cNvSpPr txBox="1"/>
          <p:nvPr/>
        </p:nvSpPr>
        <p:spPr>
          <a:xfrm>
            <a:off x="5940152" y="5805264"/>
            <a:ext cx="3203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smtClean="0">
                <a:solidFill>
                  <a:srgbClr val="002060"/>
                </a:solidFill>
                <a:latin typeface="+mj-lt"/>
              </a:rPr>
              <a:t>Κέντρο </a:t>
            </a:r>
            <a:endParaRPr lang="en-US" sz="2400" b="1" i="1" dirty="0" smtClean="0">
              <a:solidFill>
                <a:srgbClr val="002060"/>
              </a:solidFill>
              <a:latin typeface="+mj-lt"/>
            </a:endParaRPr>
          </a:p>
          <a:p>
            <a:r>
              <a:rPr lang="el-GR" sz="2400" b="1" i="1" dirty="0" smtClean="0">
                <a:solidFill>
                  <a:srgbClr val="002060"/>
                </a:solidFill>
                <a:latin typeface="+mj-lt"/>
              </a:rPr>
              <a:t>Αποστόλου Παύλου</a:t>
            </a:r>
            <a:endParaRPr lang="el-GR" sz="24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542</TotalTime>
  <Words>378</Words>
  <Application>Microsoft Office PowerPoint</Application>
  <PresentationFormat>On-screen Show (4:3)</PresentationFormat>
  <Paragraphs>82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Θέμα του Office</vt:lpstr>
      <vt:lpstr>ΣΥΝΤΟΜΗ ΠΑΡΟΥΣΙΑΣΗ  ΤΟΥ ΤΜΗΜΑΤΟΣ ΠΟΙΜΑΝΤΙΚΗΣ  ΚΑΙ ΚΟΙΝΩΝΙΚΗΣ ΘΕΟΛΟΓΙΑΣ  ΤΗΣ ΘΕΟΛΟΓΙΚΗΣ ΣΧΟΛΗΣ Α.Π.Θ.</vt:lpstr>
      <vt:lpstr>PowerPoint Presentation</vt:lpstr>
      <vt:lpstr> ΙΣΤΟΡΙΚΗ ΣΚΙΑΓΡΑΦΗΣΗ  ΤΟΥ ΤΜΗΜΑΤΟΣ ΠΟΙΜΑΝΤΙΚΗΣ  ΚΑΙ ΚΟΙΝΩΝΙΚΗΣ ΘΕΟΛΟΓΙΑΣ  </vt:lpstr>
      <vt:lpstr>ΤΑ ΠΡΟΣΩΠΑ ΤΟΥ ΤΜΗΜΑΤΟΣ</vt:lpstr>
      <vt:lpstr>ΤΟ ΠΝΕΥΜΑΤΙΚΟ ΠΕΡΙΒΑΛΛΟΝ  ΤΟΥ ΤΜΗΜΑΤΟΣ</vt:lpstr>
      <vt:lpstr>ΣΚΟΠΟΣ ΤΩΝ ΣΠΟΥΔΩΝ</vt:lpstr>
      <vt:lpstr>ΔΟΜΗ ΤΩΝ ΣΠΟΥΔΩΝ </vt:lpstr>
      <vt:lpstr>ΧΩΡΟΙ ΤΟΥ ΤΜΗΜΑΤΟΣ</vt:lpstr>
      <vt:lpstr>PowerPoint Presentation</vt:lpstr>
      <vt:lpstr> Δίκτυο κειμενικής και ερμηνευτικής εκκλησιαστικής παράδοσης (Κ.Ε.Ε.Π.)  </vt:lpstr>
      <vt:lpstr>Κέντρο Αγίου Δημητρίου και Αγίου Γρηγορίου του Παλαμά   </vt:lpstr>
      <vt:lpstr>Κέντρο Αποστόλου Παύλου</vt:lpstr>
      <vt:lpstr>ΟΡΓΑΝΑ ΔΙΟΙΚΗΣΗΣ ΤΟΥ ΤΜΗΜΑΤΟΣ</vt:lpstr>
      <vt:lpstr>Η ΘΕΟΛΟΓΙΚΗ ΑΚΤΙΝΟΒΟΛΙΑ  ΤΟΥ ΤΜΗΜΑΤΟΣ</vt:lpstr>
      <vt:lpstr>ΣΤΡΑΤΗΓΙΚΗ </vt:lpstr>
      <vt:lpstr>  ΤΜΗΜΑ ΠΟΙΜΑΝΤΙΚΗΣ  ΚΑΙ ΚΟΙΝΩΝΙΚΗΣ ΘΕΟΛΟΓΙΑΣ Α.Π.Θ.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ΣΥΝΤΟΜΗ ΠΑΡΟΥΣΙΑΣΗ  ΤΟΥ ΤΜΗΜΑΤΟΣ ΠΟΙΜΑΝΤΙΚΗΣ  ΚΑΙ ΚΟΙΝΩΝΙΚΗΣ ΘΕΟΛΟΓΙΑΣ  ΤΗΣ ΘΕΟΛΟΓΙΚΗΣ ΣΧΟΛΗΣ Α.Π.Θ</dc:title>
  <dc:creator>giagou</dc:creator>
  <cp:lastModifiedBy>Ekaterini Tsalampouni</cp:lastModifiedBy>
  <cp:revision>76</cp:revision>
  <dcterms:created xsi:type="dcterms:W3CDTF">2013-12-03T13:13:18Z</dcterms:created>
  <dcterms:modified xsi:type="dcterms:W3CDTF">2014-02-12T23:48:42Z</dcterms:modified>
</cp:coreProperties>
</file>