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7" r:id="rId3"/>
    <p:sldId id="257" r:id="rId4"/>
    <p:sldId id="261" r:id="rId5"/>
    <p:sldId id="260" r:id="rId6"/>
    <p:sldId id="264" r:id="rId7"/>
    <p:sldId id="263" r:id="rId8"/>
    <p:sldId id="262" r:id="rId9"/>
    <p:sldId id="271" r:id="rId10"/>
    <p:sldId id="269" r:id="rId11"/>
    <p:sldId id="270" r:id="rId12"/>
    <p:sldId id="266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321900"/>
    <a:srgbClr val="003300"/>
    <a:srgbClr val="5F5F5F"/>
    <a:srgbClr val="1C1C1C"/>
    <a:srgbClr val="80008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DCC35-33EA-45B0-837B-46EC19EDB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0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3D44C-C4B5-4835-8DB6-34934D0451D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91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EB163-AD5D-446A-9A5E-172C7A235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07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C35B6-BE9E-43FC-809C-51D9BC958F3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58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B7128-E6B6-41A5-8FD3-FA3A9190101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2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F60CB40-C3AC-4271-8C2B-398357C085B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69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E75C6-C249-4CD9-9D0D-32CBB9A7D30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5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5BC02-8214-4C95-891C-39EC3DE3519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21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28B4B-A67D-42BA-BF97-08EAE58DABA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95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BBD76-1F62-4B92-A93B-7170385F9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1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D1A5D-F240-468C-AFA2-23F4706CE71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12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cs typeface="Arial" panose="020B0604020202020204" pitchFamily="34" charset="0"/>
              </a:defRPr>
            </a:lvl1pPr>
          </a:lstStyle>
          <a:p>
            <a:fld id="{301AA55F-629F-451E-829E-034CE9889671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9" r:id="rId3"/>
    <p:sldLayoutId id="2147483904" r:id="rId4"/>
    <p:sldLayoutId id="2147483905" r:id="rId5"/>
    <p:sldLayoutId id="2147483906" r:id="rId6"/>
    <p:sldLayoutId id="2147483910" r:id="rId7"/>
    <p:sldLayoutId id="2147483911" r:id="rId8"/>
    <p:sldLayoutId id="2147483912" r:id="rId9"/>
    <p:sldLayoutId id="2147483907" r:id="rId10"/>
    <p:sldLayoutId id="21474839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anose="020B0600070205080204" pitchFamily="34" charset="-128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29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852738"/>
            <a:ext cx="8642350" cy="1512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4800" b="1" i="1" smtClean="0">
                <a:solidFill>
                  <a:srgbClr val="161645"/>
                </a:solidFill>
                <a:latin typeface="Calibri" panose="020F0502020204030204" pitchFamily="34" charset="0"/>
              </a:rPr>
              <a:t>Σχέσεις με κοινωνικούς και πολιτιστικούς  φορείς</a:t>
            </a:r>
            <a:endParaRPr lang="es-ES" sz="4800" b="1" i="1" smtClean="0">
              <a:solidFill>
                <a:srgbClr val="161645"/>
              </a:solidFill>
              <a:latin typeface="Calibri" panose="020F0502020204030204" pitchFamily="34" charset="0"/>
            </a:endParaRPr>
          </a:p>
        </p:txBody>
      </p:sp>
      <p:sp>
        <p:nvSpPr>
          <p:cNvPr id="13314" name="Rectangle 126"/>
          <p:cNvSpPr>
            <a:spLocks noChangeArrowheads="1"/>
          </p:cNvSpPr>
          <p:nvPr/>
        </p:nvSpPr>
        <p:spPr bwMode="auto">
          <a:xfrm>
            <a:off x="250825" y="836613"/>
            <a:ext cx="86423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l-GR" sz="3600" b="1">
                <a:solidFill>
                  <a:srgbClr val="161645"/>
                </a:solidFill>
                <a:latin typeface="Calibri" panose="020F0502020204030204" pitchFamily="34" charset="0"/>
              </a:rPr>
              <a:t>Τμήμα Ποιμαντικής</a:t>
            </a:r>
          </a:p>
          <a:p>
            <a:pPr algn="ctr" eaLnBrk="1" hangingPunct="1"/>
            <a:r>
              <a:rPr lang="el-GR" sz="3600" b="1">
                <a:solidFill>
                  <a:srgbClr val="161645"/>
                </a:solidFill>
                <a:latin typeface="Calibri" panose="020F0502020204030204" pitchFamily="34" charset="0"/>
              </a:rPr>
              <a:t>και Κοινωνικής Θεολογίας</a:t>
            </a:r>
            <a:endParaRPr lang="es-ES" sz="3600" b="1">
              <a:solidFill>
                <a:srgbClr val="161645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2555875" y="5084763"/>
            <a:ext cx="403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l-GR" sz="1800"/>
              <a:t>Παρουσίαση: Μιλτιάδης Βάντσος Επικ. Καθηγητής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>
          <a:xfrm>
            <a:off x="900113" y="2205038"/>
            <a:ext cx="7993062" cy="4392612"/>
          </a:xfrm>
        </p:spPr>
        <p:txBody>
          <a:bodyPr/>
          <a:lstStyle/>
          <a:p>
            <a:r>
              <a:rPr lang="el-GR" smtClean="0"/>
              <a:t>Συμβούλιο Στρατηγικού Σχεδιασμού</a:t>
            </a:r>
            <a:endParaRPr lang="en-US" smtClean="0"/>
          </a:p>
          <a:p>
            <a:r>
              <a:rPr lang="el-GR" smtClean="0"/>
              <a:t>Κεντρική Επιστημονική Επιτροπή για το Επιχειρησιακό Πρόγραμμα "Εκπαίδευση και Δια Βίου Μάθηση»</a:t>
            </a:r>
          </a:p>
          <a:p>
            <a:r>
              <a:rPr lang="el-GR" smtClean="0"/>
              <a:t>Διοικητικό Συμβούλιο του Κέντρου Βυζαντινών Ερευνών</a:t>
            </a:r>
          </a:p>
          <a:p>
            <a:r>
              <a:rPr lang="el-GR" smtClean="0"/>
              <a:t>Επιτροπή Πολιτιστικής Πολιτικής</a:t>
            </a:r>
          </a:p>
          <a:p>
            <a:r>
              <a:rPr lang="el-GR" smtClean="0"/>
              <a:t>Επιτροπή Επικοινωνιακής Πολιτικής</a:t>
            </a:r>
            <a:endParaRPr lang="en-US" smtClean="0"/>
          </a:p>
          <a:p>
            <a:r>
              <a:rPr lang="el-GR" smtClean="0"/>
              <a:t>Επιτροπή Κοινωνικής Πολιτικής &amp; Υγείας</a:t>
            </a:r>
            <a:endParaRPr lang="en-US" smtClean="0"/>
          </a:p>
          <a:p>
            <a:r>
              <a:rPr lang="el-GR" smtClean="0"/>
              <a:t>Επιτροπή Προστασίας Ακαδημαϊκού Ασύλου και Φύλαξης Υποδομών</a:t>
            </a:r>
            <a:endParaRPr lang="en-US" smtClean="0"/>
          </a:p>
          <a:p>
            <a:endParaRPr lang="el-GR" smtClean="0"/>
          </a:p>
          <a:p>
            <a:endParaRPr lang="en-US" smtClean="0"/>
          </a:p>
        </p:txBody>
      </p:sp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mtClean="0">
                <a:solidFill>
                  <a:srgbClr val="161645"/>
                </a:solidFill>
                <a:latin typeface="Calibri" panose="020F0502020204030204" pitchFamily="34" charset="0"/>
              </a:rPr>
              <a:t>Συμμετοχή σε Επιτροπές του Α.Π.Θ.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>
          <a:xfrm>
            <a:off x="971550" y="1844675"/>
            <a:ext cx="7993063" cy="2808288"/>
          </a:xfrm>
        </p:spPr>
        <p:txBody>
          <a:bodyPr/>
          <a:lstStyle/>
          <a:p>
            <a:r>
              <a:rPr lang="el-GR" smtClean="0"/>
              <a:t>Επιτροπή Ερευνητικής Πολιτικής</a:t>
            </a:r>
          </a:p>
          <a:p>
            <a:r>
              <a:rPr lang="el-GR" smtClean="0"/>
              <a:t>Επιτροπή για θέματα Φύλου και Ισότητας</a:t>
            </a:r>
          </a:p>
          <a:p>
            <a:r>
              <a:rPr lang="el-GR" smtClean="0"/>
              <a:t>Επιτροπή Απασχόλησης και Σταδιοδρομίας</a:t>
            </a:r>
          </a:p>
          <a:p>
            <a:r>
              <a:rPr lang="el-GR" smtClean="0"/>
              <a:t>Επιτροπή Εποπτείας Πανεπιστημιακής Βιβλιοθήκης</a:t>
            </a:r>
          </a:p>
          <a:p>
            <a:r>
              <a:rPr lang="el-GR" smtClean="0"/>
              <a:t>Επιτροπή Εκδόσεων και Δημοσιευμάτων</a:t>
            </a:r>
          </a:p>
          <a:p>
            <a:r>
              <a:rPr lang="el-GR" smtClean="0"/>
              <a:t>Επιτροπή του Ταμείου Υποστήριξης Φοιτητών του Α.Π.Θ.</a:t>
            </a:r>
          </a:p>
          <a:p>
            <a:endParaRPr lang="en-US" smtClean="0"/>
          </a:p>
          <a:p>
            <a:endParaRPr lang="el-GR" smtClean="0"/>
          </a:p>
          <a:p>
            <a:endParaRPr lang="el-GR" smtClean="0"/>
          </a:p>
          <a:p>
            <a:endParaRPr lang="en-US" smtClean="0"/>
          </a:p>
        </p:txBody>
      </p:sp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mtClean="0">
                <a:solidFill>
                  <a:srgbClr val="161645"/>
                </a:solidFill>
                <a:latin typeface="Calibri" panose="020F0502020204030204" pitchFamily="34" charset="0"/>
              </a:rPr>
              <a:t>Συμμετοχή σε Επιτροπές του Α.Π.Θ.</a:t>
            </a:r>
            <a:endParaRPr lang="en-US" smtClean="0"/>
          </a:p>
        </p:txBody>
      </p:sp>
      <p:pic>
        <p:nvPicPr>
          <p:cNvPr id="23555" name="Content Placeholder 1" descr="theological school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76" b="15376"/>
          <a:stretch>
            <a:fillRect/>
          </a:stretch>
        </p:blipFill>
        <p:spPr bwMode="auto">
          <a:xfrm>
            <a:off x="2484438" y="4724400"/>
            <a:ext cx="4392612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611188" y="2133600"/>
            <a:ext cx="8229600" cy="3744913"/>
          </a:xfrm>
        </p:spPr>
        <p:txBody>
          <a:bodyPr/>
          <a:lstStyle/>
          <a:p>
            <a:pPr eaLnBrk="1" hangingPunct="1"/>
            <a:r>
              <a:rPr lang="el-GR" sz="5400" i="1" smtClean="0">
                <a:solidFill>
                  <a:srgbClr val="161645"/>
                </a:solidFill>
                <a:latin typeface="Calibri" panose="020F0502020204030204" pitchFamily="34" charset="0"/>
              </a:rPr>
              <a:t/>
            </a:r>
            <a:br>
              <a:rPr lang="el-GR" sz="5400" i="1" smtClean="0">
                <a:solidFill>
                  <a:srgbClr val="161645"/>
                </a:solidFill>
                <a:latin typeface="Calibri" panose="020F0502020204030204" pitchFamily="34" charset="0"/>
              </a:rPr>
            </a:br>
            <a:r>
              <a:rPr lang="el-GR" sz="5400" i="1" smtClean="0">
                <a:solidFill>
                  <a:srgbClr val="161645"/>
                </a:solidFill>
                <a:latin typeface="Calibri" panose="020F0502020204030204" pitchFamily="34" charset="0"/>
              </a:rPr>
              <a:t>Σας ευχαριστώ</a:t>
            </a:r>
            <a:br>
              <a:rPr lang="el-GR" sz="5400" i="1" smtClean="0">
                <a:solidFill>
                  <a:srgbClr val="161645"/>
                </a:solidFill>
                <a:latin typeface="Calibri" panose="020F0502020204030204" pitchFamily="34" charset="0"/>
              </a:rPr>
            </a:br>
            <a: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  <a:t/>
            </a:r>
            <a:b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</a:br>
            <a: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  <a:t>	</a:t>
            </a:r>
            <a:b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</a:br>
            <a: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  <a:t>				</a:t>
            </a:r>
            <a:b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</a:br>
            <a: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  <a:t/>
            </a:r>
            <a:b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</a:br>
            <a: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  <a:t/>
            </a:r>
            <a:b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</a:br>
            <a: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  <a:t/>
            </a:r>
            <a:b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</a:br>
            <a:r>
              <a:rPr lang="el-GR" sz="1600" i="1" smtClean="0">
                <a:solidFill>
                  <a:srgbClr val="161645"/>
                </a:solidFill>
                <a:latin typeface="Calibri" panose="020F0502020204030204" pitchFamily="34" charset="0"/>
              </a:rPr>
              <a:t>						</a:t>
            </a:r>
            <a:endParaRPr lang="el-GR" sz="1800" i="1" smtClean="0">
              <a:solidFill>
                <a:srgbClr val="161645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- Θέση περιεχομένου"/>
          <p:cNvSpPr>
            <a:spLocks noGrp="1"/>
          </p:cNvSpPr>
          <p:nvPr>
            <p:ph idx="1"/>
          </p:nvPr>
        </p:nvSpPr>
        <p:spPr>
          <a:xfrm>
            <a:off x="827088" y="1700213"/>
            <a:ext cx="8066087" cy="35290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3000" smtClean="0">
                <a:latin typeface="Calibri" panose="020F0502020204030204" pitchFamily="34" charset="0"/>
              </a:rPr>
              <a:t>Η διάχυση της επιστημονικής γνώσης στην κοινωνία με εύληπτο, εκλαϊκευτικό και πρακτικό τρόπο</a:t>
            </a:r>
            <a:r>
              <a:rPr lang="en-US" sz="3000" smtClean="0">
                <a:latin typeface="Calibri" panose="020F0502020204030204" pitchFamily="34" charset="0"/>
              </a:rPr>
              <a:t>.</a:t>
            </a:r>
            <a:endParaRPr lang="el-GR" sz="300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3000" smtClean="0">
                <a:latin typeface="Calibri" panose="020F0502020204030204" pitchFamily="34" charset="0"/>
              </a:rPr>
              <a:t>Η υποστήριξη των δραστηριοτήτων  κοινωνικών και πολιτιστικών φορέων</a:t>
            </a:r>
            <a:r>
              <a:rPr lang="en-US" sz="3000" smtClean="0">
                <a:latin typeface="Calibri" panose="020F0502020204030204" pitchFamily="34" charset="0"/>
              </a:rPr>
              <a:t>.</a:t>
            </a:r>
            <a:endParaRPr lang="el-GR" sz="300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3000" smtClean="0">
                <a:latin typeface="Calibri" panose="020F0502020204030204" pitchFamily="34" charset="0"/>
              </a:rPr>
              <a:t>Η καλύτερη κατανόηση των προβληματισμών και αναζητήσεων της κοινωνίας</a:t>
            </a:r>
            <a:r>
              <a:rPr lang="en-US" sz="3000" smtClean="0">
                <a:latin typeface="Calibri" panose="020F0502020204030204" pitchFamily="34" charset="0"/>
              </a:rPr>
              <a:t>.</a:t>
            </a:r>
            <a:endParaRPr lang="el-GR" sz="3000" smtClean="0">
              <a:latin typeface="Calibri" panose="020F0502020204030204" pitchFamily="34" charset="0"/>
            </a:endParaRPr>
          </a:p>
        </p:txBody>
      </p:sp>
      <p:sp>
        <p:nvSpPr>
          <p:cNvPr id="14338" name="2 - Τίτλος"/>
          <p:cNvSpPr>
            <a:spLocks noGrp="1"/>
          </p:cNvSpPr>
          <p:nvPr>
            <p:ph type="title"/>
          </p:nvPr>
        </p:nvSpPr>
        <p:spPr>
          <a:xfrm>
            <a:off x="0" y="338138"/>
            <a:ext cx="9144000" cy="1506537"/>
          </a:xfrm>
        </p:spPr>
        <p:txBody>
          <a:bodyPr/>
          <a:lstStyle/>
          <a:p>
            <a:r>
              <a:rPr lang="el-GR" sz="4800" b="1" smtClean="0">
                <a:solidFill>
                  <a:srgbClr val="002060"/>
                </a:solidFill>
                <a:latin typeface="Calibri" panose="020F0502020204030204" pitchFamily="34" charset="0"/>
              </a:rPr>
              <a:t>Σκοποί της συνεργασίας</a:t>
            </a:r>
          </a:p>
        </p:txBody>
      </p:sp>
      <p:pic>
        <p:nvPicPr>
          <p:cNvPr id="14339" name="Picture 1" descr="theological school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229225"/>
            <a:ext cx="3290888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8229600" cy="48244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200" smtClean="0">
                <a:solidFill>
                  <a:srgbClr val="161645"/>
                </a:solidFill>
                <a:latin typeface="Calibri" panose="020F0502020204030204" pitchFamily="34" charset="0"/>
              </a:rPr>
              <a:t>Με την Εκκλησία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200" smtClean="0">
                <a:solidFill>
                  <a:srgbClr val="161645"/>
                </a:solidFill>
                <a:latin typeface="Calibri" panose="020F0502020204030204" pitchFamily="34" charset="0"/>
              </a:rPr>
              <a:t>Με εκπαιδευτικούς φορείς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200" smtClean="0">
                <a:solidFill>
                  <a:srgbClr val="161645"/>
                </a:solidFill>
                <a:latin typeface="Calibri" panose="020F0502020204030204" pitchFamily="34" charset="0"/>
              </a:rPr>
              <a:t>Με δήμους, συλλόγους και άλλους κοινωνικούς φορείς</a:t>
            </a:r>
            <a:endParaRPr lang="en-US" sz="3200" smtClean="0">
              <a:solidFill>
                <a:srgbClr val="161645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sz="3200" smtClean="0">
                <a:solidFill>
                  <a:srgbClr val="161645"/>
                </a:solidFill>
                <a:latin typeface="Calibri" panose="020F0502020204030204" pitchFamily="34" charset="0"/>
              </a:rPr>
              <a:t>Συμμετοχή στις κοινωνικές δράσεις του Α.Π.Θ.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47700"/>
            <a:ext cx="8229600" cy="981075"/>
          </a:xfrm>
        </p:spPr>
        <p:txBody>
          <a:bodyPr/>
          <a:lstStyle/>
          <a:p>
            <a:pPr eaLnBrk="1" hangingPunct="1"/>
            <a:r>
              <a:rPr lang="el-GR" sz="5400" b="1" smtClean="0">
                <a:solidFill>
                  <a:srgbClr val="161645"/>
                </a:solidFill>
                <a:latin typeface="Calibri" panose="020F0502020204030204" pitchFamily="34" charset="0"/>
              </a:rPr>
              <a:t>Συνεργασίες </a:t>
            </a:r>
            <a:r>
              <a:rPr lang="en-US" sz="5400" b="1" smtClean="0">
                <a:solidFill>
                  <a:srgbClr val="161645"/>
                </a:solidFill>
                <a:latin typeface="Calibri" panose="020F0502020204030204" pitchFamily="34" charset="0"/>
              </a:rPr>
              <a:t>T</a:t>
            </a:r>
            <a:r>
              <a:rPr lang="el-GR" sz="5400" b="1" smtClean="0">
                <a:solidFill>
                  <a:srgbClr val="161645"/>
                </a:solidFill>
                <a:latin typeface="Calibri" panose="020F0502020204030204" pitchFamily="34" charset="0"/>
              </a:rPr>
              <a:t>μήματος</a:t>
            </a:r>
          </a:p>
        </p:txBody>
      </p:sp>
      <p:pic>
        <p:nvPicPr>
          <p:cNvPr id="15363" name="Picture 1" descr="TheoSchool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941888"/>
            <a:ext cx="5140325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1557338"/>
            <a:ext cx="8424862" cy="28082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800" b="1" smtClean="0">
                <a:solidFill>
                  <a:srgbClr val="161645"/>
                </a:solidFill>
                <a:latin typeface="Calibri" panose="020F0502020204030204" pitchFamily="34" charset="0"/>
              </a:rPr>
              <a:t>Μητροπόλεις και ενορίες Ελλάδας και εξωτερικού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800" smtClean="0">
                <a:solidFill>
                  <a:srgbClr val="161645"/>
                </a:solidFill>
                <a:latin typeface="Calibri" panose="020F0502020204030204" pitchFamily="34" charset="0"/>
              </a:rPr>
              <a:t>Συμμετοχή σε συνοδικές επιτροπές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800" smtClean="0">
                <a:solidFill>
                  <a:srgbClr val="161645"/>
                </a:solidFill>
                <a:latin typeface="Calibri" panose="020F0502020204030204" pitchFamily="34" charset="0"/>
              </a:rPr>
              <a:t>Συνέδρια και ημερίδες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800" smtClean="0">
                <a:solidFill>
                  <a:srgbClr val="161645"/>
                </a:solidFill>
                <a:latin typeface="Calibri" panose="020F0502020204030204" pitchFamily="34" charset="0"/>
              </a:rPr>
              <a:t>Ιερατικές συνάξεις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800" smtClean="0">
                <a:solidFill>
                  <a:srgbClr val="161645"/>
                </a:solidFill>
                <a:latin typeface="Calibri" panose="020F0502020204030204" pitchFamily="34" charset="0"/>
              </a:rPr>
              <a:t>Επιμόρφωση κληρικών και κατηχητών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800" smtClean="0">
                <a:solidFill>
                  <a:srgbClr val="161645"/>
                </a:solidFill>
                <a:latin typeface="Calibri" panose="020F0502020204030204" pitchFamily="34" charset="0"/>
              </a:rPr>
              <a:t>Ομιλίες σε σχολές γονέων</a:t>
            </a:r>
          </a:p>
        </p:txBody>
      </p:sp>
      <p:sp>
        <p:nvSpPr>
          <p:cNvPr id="16386" name="1 - Τίτλος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146175"/>
          </a:xfrm>
        </p:spPr>
        <p:txBody>
          <a:bodyPr/>
          <a:lstStyle/>
          <a:p>
            <a:pPr eaLnBrk="1" hangingPunct="1"/>
            <a:r>
              <a:rPr lang="el-GR" sz="5400" b="1" smtClean="0">
                <a:solidFill>
                  <a:srgbClr val="161645"/>
                </a:solidFill>
                <a:latin typeface="Calibri" panose="020F0502020204030204" pitchFamily="34" charset="0"/>
              </a:rPr>
              <a:t>Εκκλησία</a:t>
            </a:r>
            <a:endParaRPr lang="el-GR" sz="4000" smtClean="0">
              <a:solidFill>
                <a:srgbClr val="161645"/>
              </a:solidFill>
              <a:latin typeface="Calibri" panose="020F0502020204030204" pitchFamily="34" charset="0"/>
            </a:endParaRPr>
          </a:p>
        </p:txBody>
      </p:sp>
      <p:pic>
        <p:nvPicPr>
          <p:cNvPr id="16387" name="Picture 3" descr="patriarch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013325"/>
            <a:ext cx="592296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2349500"/>
            <a:ext cx="5616575" cy="40322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000" smtClean="0">
                <a:solidFill>
                  <a:srgbClr val="161645"/>
                </a:solidFill>
                <a:latin typeface="Calibri" panose="020F0502020204030204" pitchFamily="34" charset="0"/>
              </a:rPr>
              <a:t>Συνεργασία με Β/Βάθμια Εκπαίδευση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000" smtClean="0">
                <a:solidFill>
                  <a:srgbClr val="161645"/>
                </a:solidFill>
                <a:latin typeface="Calibri" panose="020F0502020204030204" pitchFamily="34" charset="0"/>
              </a:rPr>
              <a:t>Επιμόρφωση θεολόγων μέσης εκπαίδευσης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000" smtClean="0">
                <a:solidFill>
                  <a:srgbClr val="161645"/>
                </a:solidFill>
                <a:latin typeface="Calibri" panose="020F0502020204030204" pitchFamily="34" charset="0"/>
              </a:rPr>
              <a:t>Ομιλίες προς εκπαιδευτικούς και γονείς</a:t>
            </a:r>
          </a:p>
        </p:txBody>
      </p:sp>
      <p:sp>
        <p:nvSpPr>
          <p:cNvPr id="1741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5400" b="1" smtClean="0">
                <a:solidFill>
                  <a:srgbClr val="161645"/>
                </a:solidFill>
                <a:latin typeface="Calibri" panose="020F0502020204030204" pitchFamily="34" charset="0"/>
              </a:rPr>
              <a:t>Εκπαιδευτικοί Φορείς</a:t>
            </a:r>
          </a:p>
        </p:txBody>
      </p:sp>
      <p:pic>
        <p:nvPicPr>
          <p:cNvPr id="17411" name="Picture 3" descr="PHOTO boo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844675"/>
            <a:ext cx="3141662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4213" y="2060575"/>
            <a:ext cx="5183187" cy="4464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100" smtClean="0">
                <a:solidFill>
                  <a:srgbClr val="161645"/>
                </a:solidFill>
                <a:latin typeface="Calibri" panose="020F0502020204030204" pitchFamily="34" charset="0"/>
              </a:rPr>
              <a:t>Ιδρύματα της Ελλάδος και του εξωτερικού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100" smtClean="0">
                <a:solidFill>
                  <a:srgbClr val="161645"/>
                </a:solidFill>
                <a:latin typeface="Calibri" panose="020F0502020204030204" pitchFamily="34" charset="0"/>
              </a:rPr>
              <a:t>Ινστιτούτα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100" smtClean="0">
                <a:solidFill>
                  <a:srgbClr val="161645"/>
                </a:solidFill>
                <a:latin typeface="Calibri" panose="020F0502020204030204" pitchFamily="34" charset="0"/>
              </a:rPr>
              <a:t>Σύλλογοι και σωματεία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l-GR" sz="3100" smtClean="0">
              <a:solidFill>
                <a:srgbClr val="161645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l-GR" sz="3100" smtClean="0">
                <a:solidFill>
                  <a:srgbClr val="161645"/>
                </a:solidFill>
                <a:latin typeface="Calibri" panose="020F0502020204030204" pitchFamily="34" charset="0"/>
              </a:rPr>
              <a:t> </a:t>
            </a:r>
            <a:r>
              <a:rPr lang="el-GR" sz="2800" i="1" smtClean="0">
                <a:solidFill>
                  <a:srgbClr val="161645"/>
                </a:solidFill>
                <a:latin typeface="Calibri" panose="020F0502020204030204" pitchFamily="34" charset="0"/>
              </a:rPr>
              <a:t>(Ελληνικό Ινστιτούτο Βενετίας, Ορθόδοξο Ινστιτούτο Βρυξελλών, Ίδρυμα Μελετών Χερσονήσου του Αίμου κ.α.)</a:t>
            </a:r>
          </a:p>
        </p:txBody>
      </p:sp>
      <p:sp>
        <p:nvSpPr>
          <p:cNvPr id="1843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5400" b="1" smtClean="0">
                <a:solidFill>
                  <a:srgbClr val="161645"/>
                </a:solidFill>
                <a:latin typeface="Calibri" panose="020F0502020204030204" pitchFamily="34" charset="0"/>
              </a:rPr>
              <a:t>Πολιτισμικοί Φορείς</a:t>
            </a:r>
          </a:p>
        </p:txBody>
      </p:sp>
      <p:pic>
        <p:nvPicPr>
          <p:cNvPr id="18435" name="Picture 3" descr="wz3499_10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205038"/>
            <a:ext cx="31496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5400" b="1" smtClean="0">
                <a:solidFill>
                  <a:srgbClr val="161645"/>
                </a:solidFill>
                <a:latin typeface="Calibri" panose="020F0502020204030204" pitchFamily="34" charset="0"/>
              </a:rPr>
              <a:t>Κοινωνικοί Φορείς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3"/>
          </p:nvPr>
        </p:nvSpPr>
        <p:spPr>
          <a:xfrm>
            <a:off x="468313" y="1773238"/>
            <a:ext cx="7786687" cy="2879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600" smtClean="0">
                <a:solidFill>
                  <a:srgbClr val="161645"/>
                </a:solidFill>
                <a:latin typeface="Calibri" panose="020F0502020204030204" pitchFamily="34" charset="0"/>
              </a:rPr>
              <a:t>Δήμοι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sz="3200" smtClean="0">
                <a:solidFill>
                  <a:srgbClr val="161645"/>
                </a:solidFill>
                <a:latin typeface="Calibri" panose="020F0502020204030204" pitchFamily="34" charset="0"/>
              </a:rPr>
              <a:t>Οργάνωση ενημερωτικών εκδηλώσεων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sz="3200" smtClean="0">
                <a:solidFill>
                  <a:srgbClr val="161645"/>
                </a:solidFill>
                <a:latin typeface="Calibri" panose="020F0502020204030204" pitchFamily="34" charset="0"/>
              </a:rPr>
              <a:t>Ομιλίες σε Ανοικτά Πανεπιστήμια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4"/>
          </p:nvPr>
        </p:nvSpPr>
        <p:spPr>
          <a:xfrm>
            <a:off x="323850" y="3789363"/>
            <a:ext cx="8569325" cy="863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600" smtClean="0">
                <a:solidFill>
                  <a:srgbClr val="161645"/>
                </a:solidFill>
                <a:latin typeface="Calibri" panose="020F0502020204030204" pitchFamily="34" charset="0"/>
              </a:rPr>
              <a:t>Σύλλογοι και Σωματεία</a:t>
            </a:r>
          </a:p>
        </p:txBody>
      </p:sp>
      <p:pic>
        <p:nvPicPr>
          <p:cNvPr id="19460" name="Picture 2" descr="thessaloniki-castles-b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652963"/>
            <a:ext cx="65405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29083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sz="3600" smtClean="0">
                <a:solidFill>
                  <a:srgbClr val="161645"/>
                </a:solidFill>
                <a:latin typeface="Calibri" panose="020F0502020204030204" pitchFamily="34" charset="0"/>
              </a:rPr>
              <a:t>ΜΜΕ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smtClean="0">
                <a:solidFill>
                  <a:srgbClr val="161645"/>
                </a:solidFill>
                <a:latin typeface="Calibri" panose="020F0502020204030204" pitchFamily="34" charset="0"/>
              </a:rPr>
              <a:t>Ραδιόφωνο (ΡΣ της Εκκλησίας της Ελλάδος, Λυδία, ΡΣ Πολυ-γύρου κ.α.)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smtClean="0">
                <a:solidFill>
                  <a:srgbClr val="161645"/>
                </a:solidFill>
                <a:latin typeface="Calibri" panose="020F0502020204030204" pitchFamily="34" charset="0"/>
              </a:rPr>
              <a:t>Τηλεόραση (ΕΡΤ, </a:t>
            </a:r>
            <a:r>
              <a:rPr lang="en-US" smtClean="0">
                <a:solidFill>
                  <a:srgbClr val="161645"/>
                </a:solidFill>
                <a:latin typeface="Calibri" panose="020F0502020204030204" pitchFamily="34" charset="0"/>
              </a:rPr>
              <a:t>BBC</a:t>
            </a:r>
            <a:r>
              <a:rPr lang="el-GR" smtClean="0">
                <a:solidFill>
                  <a:srgbClr val="161645"/>
                </a:solidFill>
                <a:latin typeface="Calibri" panose="020F0502020204030204" pitchFamily="34" charset="0"/>
              </a:rPr>
              <a:t>, 4Ε, </a:t>
            </a:r>
            <a:r>
              <a:rPr lang="en-US" smtClean="0">
                <a:solidFill>
                  <a:srgbClr val="161645"/>
                </a:solidFill>
                <a:latin typeface="Calibri" panose="020F0502020204030204" pitchFamily="34" charset="0"/>
              </a:rPr>
              <a:t>TV100</a:t>
            </a:r>
            <a:r>
              <a:rPr lang="el-GR" smtClean="0">
                <a:solidFill>
                  <a:srgbClr val="161645"/>
                </a:solidFill>
                <a:latin typeface="Calibri" panose="020F0502020204030204" pitchFamily="34" charset="0"/>
              </a:rPr>
              <a:t> κ.α.)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smtClean="0">
                <a:solidFill>
                  <a:srgbClr val="161645"/>
                </a:solidFill>
                <a:latin typeface="Calibri" panose="020F0502020204030204" pitchFamily="34" charset="0"/>
              </a:rPr>
              <a:t>Τύπος (Άρθρα σε εφημερίδες, περιοδικά κ.α.)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smtClean="0">
                <a:solidFill>
                  <a:srgbClr val="161645"/>
                </a:solidFill>
                <a:latin typeface="Calibri" panose="020F0502020204030204" pitchFamily="34" charset="0"/>
              </a:rPr>
              <a:t>Ίντερνετ (δημοσιεύσεις και οπτικοακουστικό υλικό)</a:t>
            </a:r>
          </a:p>
          <a:p>
            <a:pPr eaLnBrk="1" hangingPunct="1"/>
            <a:endParaRPr lang="el-G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l-G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5400" b="1" smtClean="0">
                <a:solidFill>
                  <a:srgbClr val="161645"/>
                </a:solidFill>
                <a:latin typeface="Calibri" panose="020F0502020204030204" pitchFamily="34" charset="0"/>
              </a:rPr>
              <a:t>Κοινωνία</a:t>
            </a:r>
          </a:p>
        </p:txBody>
      </p:sp>
      <p:pic>
        <p:nvPicPr>
          <p:cNvPr id="20483" name="Picture 1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508500"/>
            <a:ext cx="31623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>
          <a:xfrm>
            <a:off x="827088" y="2636838"/>
            <a:ext cx="8021637" cy="3744912"/>
          </a:xfrm>
        </p:spPr>
        <p:txBody>
          <a:bodyPr/>
          <a:lstStyle/>
          <a:p>
            <a:r>
              <a:rPr lang="el-GR" sz="2800" smtClean="0"/>
              <a:t>33 ομιλίες / διαλέξεις σε Μητροπόλεις και ενορίες</a:t>
            </a:r>
          </a:p>
          <a:p>
            <a:r>
              <a:rPr lang="el-GR" sz="2800" smtClean="0"/>
              <a:t>12 ομιλίες / διαλέξεις σε σχολές γονέων</a:t>
            </a:r>
          </a:p>
          <a:p>
            <a:r>
              <a:rPr lang="el-GR" sz="2800" smtClean="0"/>
              <a:t>7 ομιλίες / διαλέξεις σε φορείς της δευτεροβάθ-μιας εκπαίδευσης</a:t>
            </a:r>
          </a:p>
          <a:p>
            <a:r>
              <a:rPr lang="el-GR" sz="2800" smtClean="0"/>
              <a:t>10 ομιλίες / διαλέξεις σε άλλους κοινωνικούς και πολιτιστικούς φορείς</a:t>
            </a:r>
          </a:p>
          <a:p>
            <a:r>
              <a:rPr lang="el-GR" sz="2800" smtClean="0"/>
              <a:t>Πολυάριθμες συμμετοχές σε ΜΜΕ</a:t>
            </a:r>
            <a:endParaRPr lang="en-US" sz="2800" smtClean="0"/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2082800"/>
          </a:xfrm>
        </p:spPr>
        <p:txBody>
          <a:bodyPr/>
          <a:lstStyle/>
          <a:p>
            <a:r>
              <a:rPr lang="el-GR" b="1" smtClean="0">
                <a:solidFill>
                  <a:schemeClr val="tx1"/>
                </a:solidFill>
                <a:latin typeface="Calibri" panose="020F0502020204030204" pitchFamily="34" charset="0"/>
              </a:rPr>
              <a:t>Ενδεικτική αναφορά σε δραστηριότητες το ακαδημαϊκό έτος 2012 - 2013</a:t>
            </a:r>
            <a:endParaRPr lang="en-US" b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19889</TotalTime>
  <Words>333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MS PGothic</vt:lpstr>
      <vt:lpstr>Candara</vt:lpstr>
      <vt:lpstr>Symbol</vt:lpstr>
      <vt:lpstr>Calibri</vt:lpstr>
      <vt:lpstr>Wingdings</vt:lpstr>
      <vt:lpstr>Waveform</vt:lpstr>
      <vt:lpstr>PowerPoint Presentation</vt:lpstr>
      <vt:lpstr>Σκοποί της συνεργασίας</vt:lpstr>
      <vt:lpstr>Συνεργασίες Tμήματος</vt:lpstr>
      <vt:lpstr>Εκκλησία</vt:lpstr>
      <vt:lpstr>Εκπαιδευτικοί Φορείς</vt:lpstr>
      <vt:lpstr>Πολιτισμικοί Φορείς</vt:lpstr>
      <vt:lpstr>Κοινωνικοί Φορείς</vt:lpstr>
      <vt:lpstr>Κοινωνία</vt:lpstr>
      <vt:lpstr>Ενδεικτική αναφορά σε δραστηριότητες το ακαδημαϊκό έτος 2012 - 2013</vt:lpstr>
      <vt:lpstr>Συμμετοχή σε Επιτροπές του Α.Π.Θ.</vt:lpstr>
      <vt:lpstr>Συμμετοχή σε Επιτροπές του Α.Π.Θ.</vt:lpstr>
      <vt:lpstr> Σας ευχαριστώ                 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Ekaterini Tsalampouni</cp:lastModifiedBy>
  <cp:revision>749</cp:revision>
  <dcterms:created xsi:type="dcterms:W3CDTF">2010-05-23T14:28:12Z</dcterms:created>
  <dcterms:modified xsi:type="dcterms:W3CDTF">2014-02-12T23:41:36Z</dcterms:modified>
</cp:coreProperties>
</file>